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0"/>
  </p:notesMasterIdLst>
  <p:sldIdLst>
    <p:sldId id="257" r:id="rId2"/>
    <p:sldId id="258" r:id="rId3"/>
    <p:sldId id="260" r:id="rId4"/>
    <p:sldId id="259" r:id="rId5"/>
    <p:sldId id="256"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44"/>
    <p:restoredTop sz="94638"/>
  </p:normalViewPr>
  <p:slideViewPr>
    <p:cSldViewPr snapToGrid="0" snapToObjects="1">
      <p:cViewPr varScale="1">
        <p:scale>
          <a:sx n="108" d="100"/>
          <a:sy n="108" d="100"/>
        </p:scale>
        <p:origin x="79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19315F-F7A1-834E-AEF7-EA512D8DF4AC}" type="datetimeFigureOut">
              <a:rPr lang="en-US" smtClean="0"/>
              <a:t>2/10/2018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A2770D-B251-494C-9D49-A2367C7177A7}" type="slidenum">
              <a:rPr lang="en-US" smtClean="0"/>
              <a:t>‹#›</a:t>
            </a:fld>
            <a:endParaRPr lang="en-US"/>
          </a:p>
        </p:txBody>
      </p:sp>
    </p:spTree>
    <p:extLst>
      <p:ext uri="{BB962C8B-B14F-4D97-AF65-F5344CB8AC3E}">
        <p14:creationId xmlns:p14="http://schemas.microsoft.com/office/powerpoint/2010/main" val="2019589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2770D-B251-494C-9D49-A2367C7177A7}" type="slidenum">
              <a:rPr lang="en-US" smtClean="0"/>
              <a:t>1</a:t>
            </a:fld>
            <a:endParaRPr lang="en-US"/>
          </a:p>
        </p:txBody>
      </p:sp>
    </p:spTree>
    <p:extLst>
      <p:ext uri="{BB962C8B-B14F-4D97-AF65-F5344CB8AC3E}">
        <p14:creationId xmlns:p14="http://schemas.microsoft.com/office/powerpoint/2010/main" val="2818162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2770D-B251-494C-9D49-A2367C7177A7}" type="slidenum">
              <a:rPr lang="en-US" smtClean="0"/>
              <a:t>5</a:t>
            </a:fld>
            <a:endParaRPr lang="en-US"/>
          </a:p>
        </p:txBody>
      </p:sp>
    </p:spTree>
    <p:extLst>
      <p:ext uri="{BB962C8B-B14F-4D97-AF65-F5344CB8AC3E}">
        <p14:creationId xmlns:p14="http://schemas.microsoft.com/office/powerpoint/2010/main" val="106554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2770D-B251-494C-9D49-A2367C7177A7}" type="slidenum">
              <a:rPr lang="en-US" smtClean="0"/>
              <a:t>6</a:t>
            </a:fld>
            <a:endParaRPr lang="en-US"/>
          </a:p>
        </p:txBody>
      </p:sp>
    </p:spTree>
    <p:extLst>
      <p:ext uri="{BB962C8B-B14F-4D97-AF65-F5344CB8AC3E}">
        <p14:creationId xmlns:p14="http://schemas.microsoft.com/office/powerpoint/2010/main" val="1163597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2770D-B251-494C-9D49-A2367C7177A7}" type="slidenum">
              <a:rPr lang="en-US" smtClean="0"/>
              <a:t>8</a:t>
            </a:fld>
            <a:endParaRPr lang="en-US"/>
          </a:p>
        </p:txBody>
      </p:sp>
    </p:spTree>
    <p:extLst>
      <p:ext uri="{BB962C8B-B14F-4D97-AF65-F5344CB8AC3E}">
        <p14:creationId xmlns:p14="http://schemas.microsoft.com/office/powerpoint/2010/main" val="2570618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75E823A-2A1D-5E4A-9A38-6447958F9406}" type="datetimeFigureOut">
              <a:rPr lang="en-US" smtClean="0"/>
              <a:t>2/10/2018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D98691-A690-724B-8BF4-2BCE8791BB54}" type="slidenum">
              <a:rPr lang="en-US" smtClean="0"/>
              <a:t>‹#›</a:t>
            </a:fld>
            <a:endParaRPr lang="en-US"/>
          </a:p>
        </p:txBody>
      </p:sp>
    </p:spTree>
    <p:extLst>
      <p:ext uri="{BB962C8B-B14F-4D97-AF65-F5344CB8AC3E}">
        <p14:creationId xmlns:p14="http://schemas.microsoft.com/office/powerpoint/2010/main" val="2738759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5E823A-2A1D-5E4A-9A38-6447958F9406}" type="datetimeFigureOut">
              <a:rPr lang="en-US" smtClean="0"/>
              <a:t>2/10/2018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D98691-A690-724B-8BF4-2BCE8791BB54}" type="slidenum">
              <a:rPr lang="en-US" smtClean="0"/>
              <a:t>‹#›</a:t>
            </a:fld>
            <a:endParaRPr lang="en-US"/>
          </a:p>
        </p:txBody>
      </p:sp>
    </p:spTree>
    <p:extLst>
      <p:ext uri="{BB962C8B-B14F-4D97-AF65-F5344CB8AC3E}">
        <p14:creationId xmlns:p14="http://schemas.microsoft.com/office/powerpoint/2010/main" val="3856414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5E823A-2A1D-5E4A-9A38-6447958F9406}" type="datetimeFigureOut">
              <a:rPr lang="en-US" smtClean="0"/>
              <a:t>2/10/2018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D98691-A690-724B-8BF4-2BCE8791BB54}" type="slidenum">
              <a:rPr lang="en-US" smtClean="0"/>
              <a:t>‹#›</a:t>
            </a:fld>
            <a:endParaRPr lang="en-US"/>
          </a:p>
        </p:txBody>
      </p:sp>
    </p:spTree>
    <p:extLst>
      <p:ext uri="{BB962C8B-B14F-4D97-AF65-F5344CB8AC3E}">
        <p14:creationId xmlns:p14="http://schemas.microsoft.com/office/powerpoint/2010/main" val="1924292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5E823A-2A1D-5E4A-9A38-6447958F9406}" type="datetimeFigureOut">
              <a:rPr lang="en-US" smtClean="0"/>
              <a:t>2/10/2018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D98691-A690-724B-8BF4-2BCE8791BB54}" type="slidenum">
              <a:rPr lang="en-US" smtClean="0"/>
              <a:t>‹#›</a:t>
            </a:fld>
            <a:endParaRPr lang="en-US"/>
          </a:p>
        </p:txBody>
      </p:sp>
    </p:spTree>
    <p:extLst>
      <p:ext uri="{BB962C8B-B14F-4D97-AF65-F5344CB8AC3E}">
        <p14:creationId xmlns:p14="http://schemas.microsoft.com/office/powerpoint/2010/main" val="278101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75E823A-2A1D-5E4A-9A38-6447958F9406}" type="datetimeFigureOut">
              <a:rPr lang="en-US" smtClean="0"/>
              <a:t>2/10/2018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D98691-A690-724B-8BF4-2BCE8791BB54}" type="slidenum">
              <a:rPr lang="en-US" smtClean="0"/>
              <a:t>‹#›</a:t>
            </a:fld>
            <a:endParaRPr lang="en-US"/>
          </a:p>
        </p:txBody>
      </p:sp>
    </p:spTree>
    <p:extLst>
      <p:ext uri="{BB962C8B-B14F-4D97-AF65-F5344CB8AC3E}">
        <p14:creationId xmlns:p14="http://schemas.microsoft.com/office/powerpoint/2010/main" val="1507035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75E823A-2A1D-5E4A-9A38-6447958F9406}" type="datetimeFigureOut">
              <a:rPr lang="en-US" smtClean="0"/>
              <a:t>2/10/2018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D98691-A690-724B-8BF4-2BCE8791BB54}" type="slidenum">
              <a:rPr lang="en-US" smtClean="0"/>
              <a:t>‹#›</a:t>
            </a:fld>
            <a:endParaRPr lang="en-US"/>
          </a:p>
        </p:txBody>
      </p:sp>
    </p:spTree>
    <p:extLst>
      <p:ext uri="{BB962C8B-B14F-4D97-AF65-F5344CB8AC3E}">
        <p14:creationId xmlns:p14="http://schemas.microsoft.com/office/powerpoint/2010/main" val="3968666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75E823A-2A1D-5E4A-9A38-6447958F9406}" type="datetimeFigureOut">
              <a:rPr lang="en-US" smtClean="0"/>
              <a:t>2/10/2018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4D98691-A690-724B-8BF4-2BCE8791BB54}" type="slidenum">
              <a:rPr lang="en-US" smtClean="0"/>
              <a:t>‹#›</a:t>
            </a:fld>
            <a:endParaRPr lang="en-US"/>
          </a:p>
        </p:txBody>
      </p:sp>
    </p:spTree>
    <p:extLst>
      <p:ext uri="{BB962C8B-B14F-4D97-AF65-F5344CB8AC3E}">
        <p14:creationId xmlns:p14="http://schemas.microsoft.com/office/powerpoint/2010/main" val="3640878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5E823A-2A1D-5E4A-9A38-6447958F9406}" type="datetimeFigureOut">
              <a:rPr lang="en-US" smtClean="0"/>
              <a:t>2/10/2018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D98691-A690-724B-8BF4-2BCE8791BB54}" type="slidenum">
              <a:rPr lang="en-US" smtClean="0"/>
              <a:t>‹#›</a:t>
            </a:fld>
            <a:endParaRPr lang="en-US"/>
          </a:p>
        </p:txBody>
      </p:sp>
    </p:spTree>
    <p:extLst>
      <p:ext uri="{BB962C8B-B14F-4D97-AF65-F5344CB8AC3E}">
        <p14:creationId xmlns:p14="http://schemas.microsoft.com/office/powerpoint/2010/main" val="16428290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5E823A-2A1D-5E4A-9A38-6447958F9406}" type="datetimeFigureOut">
              <a:rPr lang="en-US" smtClean="0"/>
              <a:t>2/10/2018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4D98691-A690-724B-8BF4-2BCE8791BB54}" type="slidenum">
              <a:rPr lang="en-US" smtClean="0"/>
              <a:t>‹#›</a:t>
            </a:fld>
            <a:endParaRPr lang="en-US"/>
          </a:p>
        </p:txBody>
      </p:sp>
    </p:spTree>
    <p:extLst>
      <p:ext uri="{BB962C8B-B14F-4D97-AF65-F5344CB8AC3E}">
        <p14:creationId xmlns:p14="http://schemas.microsoft.com/office/powerpoint/2010/main" val="3207859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75E823A-2A1D-5E4A-9A38-6447958F9406}" type="datetimeFigureOut">
              <a:rPr lang="en-US" smtClean="0"/>
              <a:t>2/10/2018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D98691-A690-724B-8BF4-2BCE8791BB54}" type="slidenum">
              <a:rPr lang="en-US" smtClean="0"/>
              <a:t>‹#›</a:t>
            </a:fld>
            <a:endParaRPr lang="en-US"/>
          </a:p>
        </p:txBody>
      </p:sp>
    </p:spTree>
    <p:extLst>
      <p:ext uri="{BB962C8B-B14F-4D97-AF65-F5344CB8AC3E}">
        <p14:creationId xmlns:p14="http://schemas.microsoft.com/office/powerpoint/2010/main" val="1225997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75E823A-2A1D-5E4A-9A38-6447958F9406}" type="datetimeFigureOut">
              <a:rPr lang="en-US" smtClean="0"/>
              <a:t>2/10/2018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D98691-A690-724B-8BF4-2BCE8791BB54}" type="slidenum">
              <a:rPr lang="en-US" smtClean="0"/>
              <a:t>‹#›</a:t>
            </a:fld>
            <a:endParaRPr lang="en-US"/>
          </a:p>
        </p:txBody>
      </p:sp>
    </p:spTree>
    <p:extLst>
      <p:ext uri="{BB962C8B-B14F-4D97-AF65-F5344CB8AC3E}">
        <p14:creationId xmlns:p14="http://schemas.microsoft.com/office/powerpoint/2010/main" val="1399052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5E823A-2A1D-5E4A-9A38-6447958F9406}" type="datetimeFigureOut">
              <a:rPr lang="en-US" smtClean="0"/>
              <a:t>2/10/2018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D98691-A690-724B-8BF4-2BCE8791BB54}" type="slidenum">
              <a:rPr lang="en-US" smtClean="0"/>
              <a:t>‹#›</a:t>
            </a:fld>
            <a:endParaRPr lang="en-US"/>
          </a:p>
        </p:txBody>
      </p:sp>
    </p:spTree>
    <p:extLst>
      <p:ext uri="{BB962C8B-B14F-4D97-AF65-F5344CB8AC3E}">
        <p14:creationId xmlns:p14="http://schemas.microsoft.com/office/powerpoint/2010/main" val="16618941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7"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tensorflow/tensorflow/blob/r1.5/tensorflow/contrib/android/java/org/tensorflow/contrib/android/TensorFlowInferenceInterface.java"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github.com/llSourcell/A_Guide_to_Running_Tensorflow_Models_on_Android/tree/master/mnistandroid/app/src/main/java/mariannelinhares/mnistandroid/model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github.com/Lunj12/finger-android/" TargetMode="Externa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BCC55ACC-A2F6-403C-A3A4-D59B3734D45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lose up of a hand&#10;&#10;Description generated with very high confidence">
            <a:extLst>
              <a:ext uri="{FF2B5EF4-FFF2-40B4-BE49-F238E27FC236}">
                <a16:creationId xmlns:a16="http://schemas.microsoft.com/office/drawing/2014/main" id="{0E2CAD76-17F9-4D23-87EC-F1446F8C161E}"/>
              </a:ext>
            </a:extLst>
          </p:cNvPr>
          <p:cNvPicPr>
            <a:picLocks noChangeAspect="1"/>
          </p:cNvPicPr>
          <p:nvPr/>
        </p:nvPicPr>
        <p:blipFill rotWithShape="1">
          <a:blip r:embed="rId3"/>
          <a:srcRect r="2254"/>
          <a:stretch/>
        </p:blipFill>
        <p:spPr>
          <a:xfrm>
            <a:off x="6021086" y="544777"/>
            <a:ext cx="6170914" cy="6313225"/>
          </a:xfrm>
          <a:custGeom>
            <a:avLst/>
            <a:gdLst>
              <a:gd name="connsiteX0" fmla="*/ 3397813 w 6170914"/>
              <a:gd name="connsiteY0" fmla="*/ 0 h 6313225"/>
              <a:gd name="connsiteX1" fmla="*/ 6019731 w 6170914"/>
              <a:gd name="connsiteY1" fmla="*/ 1236489 h 6313225"/>
              <a:gd name="connsiteX2" fmla="*/ 6170914 w 6170914"/>
              <a:gd name="connsiteY2" fmla="*/ 1438663 h 6313225"/>
              <a:gd name="connsiteX3" fmla="*/ 6170914 w 6170914"/>
              <a:gd name="connsiteY3" fmla="*/ 5356963 h 6313225"/>
              <a:gd name="connsiteX4" fmla="*/ 6019731 w 6170914"/>
              <a:gd name="connsiteY4" fmla="*/ 5559138 h 6313225"/>
              <a:gd name="connsiteX5" fmla="*/ 5194591 w 6170914"/>
              <a:gd name="connsiteY5" fmla="*/ 6282226 h 6313225"/>
              <a:gd name="connsiteX6" fmla="*/ 5141791 w 6170914"/>
              <a:gd name="connsiteY6" fmla="*/ 6313225 h 6313225"/>
              <a:gd name="connsiteX7" fmla="*/ 1659199 w 6170914"/>
              <a:gd name="connsiteY7" fmla="*/ 6313225 h 6313225"/>
              <a:gd name="connsiteX8" fmla="*/ 1498064 w 6170914"/>
              <a:gd name="connsiteY8" fmla="*/ 6215333 h 6313225"/>
              <a:gd name="connsiteX9" fmla="*/ 0 w 6170914"/>
              <a:gd name="connsiteY9" fmla="*/ 3397813 h 6313225"/>
              <a:gd name="connsiteX10" fmla="*/ 3397813 w 6170914"/>
              <a:gd name="connsiteY10" fmla="*/ 0 h 63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p:spPr>
      </p:pic>
      <p:sp>
        <p:nvSpPr>
          <p:cNvPr id="2" name="Title 1">
            <a:extLst>
              <a:ext uri="{FF2B5EF4-FFF2-40B4-BE49-F238E27FC236}">
                <a16:creationId xmlns:a16="http://schemas.microsoft.com/office/drawing/2014/main" id="{14920543-8A06-4210-A1BA-85EC4945DFD2}"/>
              </a:ext>
            </a:extLst>
          </p:cNvPr>
          <p:cNvSpPr>
            <a:spLocks noGrp="1"/>
          </p:cNvSpPr>
          <p:nvPr>
            <p:ph type="title"/>
          </p:nvPr>
        </p:nvSpPr>
        <p:spPr>
          <a:xfrm>
            <a:off x="372872" y="857059"/>
            <a:ext cx="5862827" cy="1479741"/>
          </a:xfrm>
        </p:spPr>
        <p:txBody>
          <a:bodyPr vert="horz" lIns="91440" tIns="45720" rIns="91440" bIns="45720" rtlCol="0" anchor="t">
            <a:normAutofit fontScale="90000"/>
          </a:bodyPr>
          <a:lstStyle/>
          <a:p>
            <a:r>
              <a:rPr lang="en-US" altLang="zh-CN" kern="1200" dirty="0">
                <a:solidFill>
                  <a:schemeClr val="tx1"/>
                </a:solidFill>
                <a:latin typeface="+mj-lt"/>
                <a:ea typeface="+mj-ea"/>
                <a:cs typeface="+mj-cs"/>
              </a:rPr>
              <a:t>Finger Number Recognition by TensorFlow on Android</a:t>
            </a:r>
            <a:endParaRPr lang="en-US" kern="1200" dirty="0">
              <a:solidFill>
                <a:schemeClr val="tx1"/>
              </a:solidFill>
              <a:latin typeface="+mj-lt"/>
              <a:ea typeface="+mj-ea"/>
              <a:cs typeface="+mj-cs"/>
            </a:endParaRPr>
          </a:p>
        </p:txBody>
      </p:sp>
      <p:sp>
        <p:nvSpPr>
          <p:cNvPr id="7" name="Title 1">
            <a:extLst>
              <a:ext uri="{FF2B5EF4-FFF2-40B4-BE49-F238E27FC236}">
                <a16:creationId xmlns:a16="http://schemas.microsoft.com/office/drawing/2014/main" id="{DD034CC6-99C6-4CE1-9242-78AD7CC41E86}"/>
              </a:ext>
            </a:extLst>
          </p:cNvPr>
          <p:cNvSpPr txBox="1">
            <a:spLocks/>
          </p:cNvSpPr>
          <p:nvPr/>
        </p:nvSpPr>
        <p:spPr>
          <a:xfrm>
            <a:off x="197810" y="5759014"/>
            <a:ext cx="2875590" cy="10889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000" dirty="0">
                <a:ea typeface="Tahoma" panose="020B0604030504040204" pitchFamily="34" charset="0"/>
                <a:cs typeface="Helvetica" panose="020B0604020202020204" pitchFamily="34" charset="0"/>
              </a:rPr>
              <a:t>Lun Jiang</a:t>
            </a:r>
          </a:p>
          <a:p>
            <a:r>
              <a:rPr lang="en-US" altLang="zh-CN" sz="2000" dirty="0"/>
              <a:t>Applied Math</a:t>
            </a:r>
          </a:p>
          <a:p>
            <a:r>
              <a:rPr lang="en-US" altLang="zh-CN" sz="2000" dirty="0"/>
              <a:t>University of Washington</a:t>
            </a:r>
          </a:p>
          <a:p>
            <a:endParaRPr lang="en-US" dirty="0"/>
          </a:p>
        </p:txBody>
      </p:sp>
      <p:pic>
        <p:nvPicPr>
          <p:cNvPr id="11" name="Picture 10" descr="A close up of a logo&#10;&#10;Description generated with high confidence">
            <a:extLst>
              <a:ext uri="{FF2B5EF4-FFF2-40B4-BE49-F238E27FC236}">
                <a16:creationId xmlns:a16="http://schemas.microsoft.com/office/drawing/2014/main" id="{73565C55-6255-4B9B-96EF-CA3C18B1A5B8}"/>
              </a:ext>
            </a:extLst>
          </p:cNvPr>
          <p:cNvPicPr>
            <a:picLocks noChangeAspect="1"/>
          </p:cNvPicPr>
          <p:nvPr/>
        </p:nvPicPr>
        <p:blipFill>
          <a:blip r:embed="rId4"/>
          <a:stretch>
            <a:fillRect/>
          </a:stretch>
        </p:blipFill>
        <p:spPr>
          <a:xfrm>
            <a:off x="1229161" y="2388754"/>
            <a:ext cx="3534226" cy="2650669"/>
          </a:xfrm>
          <a:prstGeom prst="rect">
            <a:avLst/>
          </a:prstGeom>
        </p:spPr>
      </p:pic>
    </p:spTree>
    <p:extLst>
      <p:ext uri="{BB962C8B-B14F-4D97-AF65-F5344CB8AC3E}">
        <p14:creationId xmlns:p14="http://schemas.microsoft.com/office/powerpoint/2010/main" val="125840074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4F209C-C20E-4FA7-B241-1EF4F8D193B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E4564234-45B0-4ED8-A9E2-199C0017327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CC133F-DA72-4F36-BCD9-83B5BFE7C334}"/>
              </a:ext>
            </a:extLst>
          </p:cNvPr>
          <p:cNvSpPr>
            <a:spLocks noGrp="1"/>
          </p:cNvSpPr>
          <p:nvPr>
            <p:ph type="title"/>
          </p:nvPr>
        </p:nvSpPr>
        <p:spPr>
          <a:xfrm>
            <a:off x="785282" y="182562"/>
            <a:ext cx="10515600" cy="1325563"/>
          </a:xfrm>
        </p:spPr>
        <p:txBody>
          <a:bodyPr>
            <a:normAutofit/>
          </a:bodyPr>
          <a:lstStyle/>
          <a:p>
            <a:pPr marL="571500" indent="-571500">
              <a:buFont typeface="Arial" panose="020B0604020202020204" pitchFamily="34" charset="0"/>
              <a:buChar char="•"/>
            </a:pPr>
            <a:r>
              <a:rPr lang="en-US" dirty="0">
                <a:solidFill>
                  <a:schemeClr val="bg1">
                    <a:lumMod val="95000"/>
                    <a:lumOff val="5000"/>
                  </a:schemeClr>
                </a:solidFill>
              </a:rPr>
              <a:t>Purpose of the App</a:t>
            </a:r>
          </a:p>
        </p:txBody>
      </p:sp>
      <p:pic>
        <p:nvPicPr>
          <p:cNvPr id="5" name="Content Placeholder 4" descr="A close up of a logo&#10;&#10;Description generated with high confidence">
            <a:extLst>
              <a:ext uri="{FF2B5EF4-FFF2-40B4-BE49-F238E27FC236}">
                <a16:creationId xmlns:a16="http://schemas.microsoft.com/office/drawing/2014/main" id="{06FB5CDA-AEE5-4DF1-A06C-F3D84C3CE937}"/>
              </a:ext>
            </a:extLst>
          </p:cNvPr>
          <p:cNvPicPr>
            <a:picLocks noGrp="1" noChangeAspect="1"/>
          </p:cNvPicPr>
          <p:nvPr>
            <p:ph idx="1"/>
          </p:nvPr>
        </p:nvPicPr>
        <p:blipFill>
          <a:blip r:embed="rId2">
            <a:duotone>
              <a:prstClr val="black"/>
              <a:schemeClr val="tx2">
                <a:lumMod val="10000"/>
                <a:tint val="45000"/>
                <a:satMod val="400000"/>
              </a:schemeClr>
            </a:duotone>
          </a:blip>
          <a:stretch>
            <a:fillRect/>
          </a:stretch>
        </p:blipFill>
        <p:spPr>
          <a:xfrm>
            <a:off x="10173756" y="-26198"/>
            <a:ext cx="2254252" cy="1690689"/>
          </a:xfrm>
        </p:spPr>
      </p:pic>
      <p:sp>
        <p:nvSpPr>
          <p:cNvPr id="9" name="Title 1">
            <a:extLst>
              <a:ext uri="{FF2B5EF4-FFF2-40B4-BE49-F238E27FC236}">
                <a16:creationId xmlns:a16="http://schemas.microsoft.com/office/drawing/2014/main" id="{8A1303C3-569A-47CB-B3B1-0DF887E6A658}"/>
              </a:ext>
            </a:extLst>
          </p:cNvPr>
          <p:cNvSpPr txBox="1">
            <a:spLocks/>
          </p:cNvSpPr>
          <p:nvPr/>
        </p:nvSpPr>
        <p:spPr>
          <a:xfrm>
            <a:off x="601472" y="2054257"/>
            <a:ext cx="11387328" cy="968344"/>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t>Basic idea: To classify the number representation of a finger in a picture: </a:t>
            </a:r>
            <a:endParaRPr lang="en-US" sz="2800" dirty="0"/>
          </a:p>
        </p:txBody>
      </p:sp>
      <p:sp>
        <p:nvSpPr>
          <p:cNvPr id="11" name="Title 1">
            <a:extLst>
              <a:ext uri="{FF2B5EF4-FFF2-40B4-BE49-F238E27FC236}">
                <a16:creationId xmlns:a16="http://schemas.microsoft.com/office/drawing/2014/main" id="{9A2325ED-B18E-4277-987D-01F8D624C6D1}"/>
              </a:ext>
            </a:extLst>
          </p:cNvPr>
          <p:cNvSpPr txBox="1">
            <a:spLocks/>
          </p:cNvSpPr>
          <p:nvPr/>
        </p:nvSpPr>
        <p:spPr>
          <a:xfrm>
            <a:off x="601472" y="5402813"/>
            <a:ext cx="1884990" cy="337339"/>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000" dirty="0">
                <a:ea typeface="Tahoma" panose="020B0604030504040204" pitchFamily="34" charset="0"/>
                <a:cs typeface="Helvetica" panose="020B0604020202020204" pitchFamily="34" charset="0"/>
              </a:rPr>
              <a:t>Photo Capture</a:t>
            </a:r>
          </a:p>
          <a:p>
            <a:endParaRPr lang="en-US" dirty="0"/>
          </a:p>
        </p:txBody>
      </p:sp>
      <p:sp>
        <p:nvSpPr>
          <p:cNvPr id="17" name="Title 1">
            <a:extLst>
              <a:ext uri="{FF2B5EF4-FFF2-40B4-BE49-F238E27FC236}">
                <a16:creationId xmlns:a16="http://schemas.microsoft.com/office/drawing/2014/main" id="{34F9E298-806E-48D9-A90E-D962703C2DD4}"/>
              </a:ext>
            </a:extLst>
          </p:cNvPr>
          <p:cNvSpPr txBox="1">
            <a:spLocks/>
          </p:cNvSpPr>
          <p:nvPr/>
        </p:nvSpPr>
        <p:spPr>
          <a:xfrm>
            <a:off x="3730257" y="5344608"/>
            <a:ext cx="1884990" cy="117712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000" dirty="0">
                <a:ea typeface="Tahoma" panose="020B0604030504040204" pitchFamily="34" charset="0"/>
                <a:cs typeface="Helvetica" panose="020B0604020202020204" pitchFamily="34" charset="0"/>
              </a:rPr>
              <a:t>Android Device </a:t>
            </a:r>
          </a:p>
          <a:p>
            <a:r>
              <a:rPr lang="en-US" altLang="zh-CN" sz="2000" dirty="0">
                <a:ea typeface="Tahoma" panose="020B0604030504040204" pitchFamily="34" charset="0"/>
                <a:cs typeface="Helvetica" panose="020B0604020202020204" pitchFamily="34" charset="0"/>
              </a:rPr>
              <a:t>with TensorFlow</a:t>
            </a:r>
          </a:p>
        </p:txBody>
      </p:sp>
      <p:sp>
        <p:nvSpPr>
          <p:cNvPr id="19" name="Arrow: Right 18">
            <a:extLst>
              <a:ext uri="{FF2B5EF4-FFF2-40B4-BE49-F238E27FC236}">
                <a16:creationId xmlns:a16="http://schemas.microsoft.com/office/drawing/2014/main" id="{D0DB5C94-8B58-4D97-A0A3-05AABFEAB812}"/>
              </a:ext>
            </a:extLst>
          </p:cNvPr>
          <p:cNvSpPr/>
          <p:nvPr/>
        </p:nvSpPr>
        <p:spPr>
          <a:xfrm>
            <a:off x="2686374" y="4027824"/>
            <a:ext cx="698500" cy="279400"/>
          </a:xfrm>
          <a:prstGeom prst="right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4" name="Title 1">
            <a:extLst>
              <a:ext uri="{FF2B5EF4-FFF2-40B4-BE49-F238E27FC236}">
                <a16:creationId xmlns:a16="http://schemas.microsoft.com/office/drawing/2014/main" id="{8B42AB52-B674-4527-ACEF-18975EF2FABB}"/>
              </a:ext>
            </a:extLst>
          </p:cNvPr>
          <p:cNvSpPr txBox="1">
            <a:spLocks/>
          </p:cNvSpPr>
          <p:nvPr/>
        </p:nvSpPr>
        <p:spPr>
          <a:xfrm>
            <a:off x="6447314" y="5345665"/>
            <a:ext cx="4126946" cy="45163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000" dirty="0">
                <a:ea typeface="Tahoma" panose="020B0604030504040204" pitchFamily="34" charset="0"/>
                <a:cs typeface="Helvetica" panose="020B0604020202020204" pitchFamily="34" charset="0"/>
              </a:rPr>
              <a:t>Number Classification</a:t>
            </a:r>
          </a:p>
          <a:p>
            <a:endParaRPr lang="en-US" dirty="0"/>
          </a:p>
        </p:txBody>
      </p:sp>
      <p:grpSp>
        <p:nvGrpSpPr>
          <p:cNvPr id="34" name="Group 33">
            <a:extLst>
              <a:ext uri="{FF2B5EF4-FFF2-40B4-BE49-F238E27FC236}">
                <a16:creationId xmlns:a16="http://schemas.microsoft.com/office/drawing/2014/main" id="{0D022587-CBFA-447B-85C6-8C4C3136CE2A}"/>
              </a:ext>
            </a:extLst>
          </p:cNvPr>
          <p:cNvGrpSpPr/>
          <p:nvPr/>
        </p:nvGrpSpPr>
        <p:grpSpPr>
          <a:xfrm>
            <a:off x="400051" y="3196113"/>
            <a:ext cx="2127146" cy="1951676"/>
            <a:chOff x="238125" y="2862737"/>
            <a:chExt cx="2857477" cy="2621761"/>
          </a:xfrm>
        </p:grpSpPr>
        <p:pic>
          <p:nvPicPr>
            <p:cNvPr id="7" name="Picture 6" descr="A close up of a hand&#10;&#10;Description generated with very high confidence">
              <a:extLst>
                <a:ext uri="{FF2B5EF4-FFF2-40B4-BE49-F238E27FC236}">
                  <a16:creationId xmlns:a16="http://schemas.microsoft.com/office/drawing/2014/main" id="{8766D960-3447-4E67-9DF0-A941B8FC5F75}"/>
                </a:ext>
              </a:extLst>
            </p:cNvPr>
            <p:cNvPicPr>
              <a:picLocks noChangeAspect="1"/>
            </p:cNvPicPr>
            <p:nvPr/>
          </p:nvPicPr>
          <p:blipFill>
            <a:blip r:embed="rId3"/>
            <a:stretch>
              <a:fillRect/>
            </a:stretch>
          </p:blipFill>
          <p:spPr>
            <a:xfrm>
              <a:off x="622300" y="3048798"/>
              <a:ext cx="2184400" cy="2184400"/>
            </a:xfrm>
            <a:prstGeom prst="rect">
              <a:avLst/>
            </a:prstGeom>
          </p:spPr>
        </p:pic>
        <p:sp>
          <p:nvSpPr>
            <p:cNvPr id="29" name="Rectangle 28">
              <a:extLst>
                <a:ext uri="{FF2B5EF4-FFF2-40B4-BE49-F238E27FC236}">
                  <a16:creationId xmlns:a16="http://schemas.microsoft.com/office/drawing/2014/main" id="{BED10A9B-3C1C-4A31-8F8D-E76A939869A7}"/>
                </a:ext>
              </a:extLst>
            </p:cNvPr>
            <p:cNvSpPr/>
            <p:nvPr/>
          </p:nvSpPr>
          <p:spPr>
            <a:xfrm>
              <a:off x="238125" y="2862737"/>
              <a:ext cx="2857477" cy="262176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A23270E7-94BC-40B2-818B-944D65186332}"/>
              </a:ext>
            </a:extLst>
          </p:cNvPr>
          <p:cNvGrpSpPr/>
          <p:nvPr/>
        </p:nvGrpSpPr>
        <p:grpSpPr>
          <a:xfrm>
            <a:off x="3488101" y="3196114"/>
            <a:ext cx="2127146" cy="1951675"/>
            <a:chOff x="3765502" y="2862737"/>
            <a:chExt cx="2857477" cy="2621761"/>
          </a:xfrm>
        </p:grpSpPr>
        <p:grpSp>
          <p:nvGrpSpPr>
            <p:cNvPr id="28" name="Group 27">
              <a:extLst>
                <a:ext uri="{FF2B5EF4-FFF2-40B4-BE49-F238E27FC236}">
                  <a16:creationId xmlns:a16="http://schemas.microsoft.com/office/drawing/2014/main" id="{F5495E66-1647-4A21-8BD8-2CFCA7099B9F}"/>
                </a:ext>
              </a:extLst>
            </p:cNvPr>
            <p:cNvGrpSpPr/>
            <p:nvPr/>
          </p:nvGrpSpPr>
          <p:grpSpPr>
            <a:xfrm>
              <a:off x="4621908" y="3117220"/>
              <a:ext cx="1100113" cy="2197476"/>
              <a:chOff x="3519512" y="2862738"/>
              <a:chExt cx="1299406" cy="2595564"/>
            </a:xfrm>
          </p:grpSpPr>
          <p:pic>
            <p:nvPicPr>
              <p:cNvPr id="16" name="Picture 15" descr="A close up of a sign&#10;&#10;Description generated with high confidence">
                <a:extLst>
                  <a:ext uri="{FF2B5EF4-FFF2-40B4-BE49-F238E27FC236}">
                    <a16:creationId xmlns:a16="http://schemas.microsoft.com/office/drawing/2014/main" id="{A068521A-7D93-4BD5-A445-66DA93ACA1B2}"/>
                  </a:ext>
                </a:extLst>
              </p:cNvPr>
              <p:cNvPicPr>
                <a:picLocks noChangeAspect="1"/>
              </p:cNvPicPr>
              <p:nvPr/>
            </p:nvPicPr>
            <p:blipFill>
              <a:blip r:embed="rId4"/>
              <a:stretch>
                <a:fillRect/>
              </a:stretch>
            </p:blipFill>
            <p:spPr>
              <a:xfrm>
                <a:off x="3591629" y="4129837"/>
                <a:ext cx="1164318" cy="968344"/>
              </a:xfrm>
              <a:prstGeom prst="rect">
                <a:avLst/>
              </a:prstGeom>
            </p:spPr>
          </p:pic>
          <p:pic>
            <p:nvPicPr>
              <p:cNvPr id="26" name="Picture 25" descr="A screen shot of a computer&#10;&#10;Description generated with high confidence">
                <a:extLst>
                  <a:ext uri="{FF2B5EF4-FFF2-40B4-BE49-F238E27FC236}">
                    <a16:creationId xmlns:a16="http://schemas.microsoft.com/office/drawing/2014/main" id="{B64E9072-5D87-4C44-86F8-70261B2A395D}"/>
                  </a:ext>
                </a:extLst>
              </p:cNvPr>
              <p:cNvPicPr>
                <a:picLocks noChangeAspect="1"/>
              </p:cNvPicPr>
              <p:nvPr/>
            </p:nvPicPr>
            <p:blipFill>
              <a:blip r:embed="rId5">
                <a:lum bright="70000" contrast="-70000"/>
              </a:blip>
              <a:stretch>
                <a:fillRect/>
              </a:stretch>
            </p:blipFill>
            <p:spPr>
              <a:xfrm>
                <a:off x="3538338" y="2862738"/>
                <a:ext cx="1280580" cy="2595564"/>
              </a:xfrm>
              <a:prstGeom prst="rect">
                <a:avLst/>
              </a:prstGeom>
            </p:spPr>
          </p:pic>
          <p:pic>
            <p:nvPicPr>
              <p:cNvPr id="27" name="Content Placeholder 4" descr="A close up of a logo&#10;&#10;Description generated with high confidence">
                <a:extLst>
                  <a:ext uri="{FF2B5EF4-FFF2-40B4-BE49-F238E27FC236}">
                    <a16:creationId xmlns:a16="http://schemas.microsoft.com/office/drawing/2014/main" id="{9615257F-C131-4601-874F-4DDF407A4653}"/>
                  </a:ext>
                </a:extLst>
              </p:cNvPr>
              <p:cNvPicPr>
                <a:picLocks noChangeAspect="1"/>
              </p:cNvPicPr>
              <p:nvPr/>
            </p:nvPicPr>
            <p:blipFill>
              <a:blip r:embed="rId6">
                <a:duotone>
                  <a:prstClr val="black"/>
                  <a:schemeClr val="accent6">
                    <a:tint val="45000"/>
                    <a:satMod val="400000"/>
                  </a:schemeClr>
                </a:duotone>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3519512" y="3205164"/>
                <a:ext cx="1291125" cy="968344"/>
              </a:xfrm>
              <a:prstGeom prst="rect">
                <a:avLst/>
              </a:prstGeom>
            </p:spPr>
          </p:pic>
        </p:grpSp>
        <p:sp>
          <p:nvSpPr>
            <p:cNvPr id="30" name="Rectangle 29">
              <a:extLst>
                <a:ext uri="{FF2B5EF4-FFF2-40B4-BE49-F238E27FC236}">
                  <a16:creationId xmlns:a16="http://schemas.microsoft.com/office/drawing/2014/main" id="{B3C686AD-900B-47A6-97DE-EACC48A1FC73}"/>
                </a:ext>
              </a:extLst>
            </p:cNvPr>
            <p:cNvSpPr/>
            <p:nvPr/>
          </p:nvSpPr>
          <p:spPr>
            <a:xfrm>
              <a:off x="3765502" y="2862737"/>
              <a:ext cx="2857477" cy="262176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109FF508-35F1-488C-A20D-CFDD636F1D12}"/>
              </a:ext>
            </a:extLst>
          </p:cNvPr>
          <p:cNvGrpSpPr/>
          <p:nvPr/>
        </p:nvGrpSpPr>
        <p:grpSpPr>
          <a:xfrm>
            <a:off x="6576151" y="3199306"/>
            <a:ext cx="2123667" cy="1948484"/>
            <a:chOff x="7630745" y="2865930"/>
            <a:chExt cx="2857477" cy="2621761"/>
          </a:xfrm>
        </p:grpSpPr>
        <p:sp>
          <p:nvSpPr>
            <p:cNvPr id="23" name="Rectangle 22">
              <a:extLst>
                <a:ext uri="{FF2B5EF4-FFF2-40B4-BE49-F238E27FC236}">
                  <a16:creationId xmlns:a16="http://schemas.microsoft.com/office/drawing/2014/main" id="{420AA132-3CF4-4F32-9C77-D7C1E17478C6}"/>
                </a:ext>
              </a:extLst>
            </p:cNvPr>
            <p:cNvSpPr/>
            <p:nvPr/>
          </p:nvSpPr>
          <p:spPr>
            <a:xfrm>
              <a:off x="8368238" y="2865996"/>
              <a:ext cx="1382490" cy="1862048"/>
            </a:xfrm>
            <a:prstGeom prst="rect">
              <a:avLst/>
            </a:prstGeom>
            <a:noFill/>
          </p:spPr>
          <p:txBody>
            <a:bodyPr wrap="square" lIns="91440" tIns="45720" rIns="91440" bIns="45720">
              <a:spAutoFit/>
            </a:bodyPr>
            <a:lstStyle/>
            <a:p>
              <a:pPr algn="ctr"/>
              <a:r>
                <a:rPr lang="en-US" sz="11500" dirty="0">
                  <a:ln w="0"/>
                  <a:solidFill>
                    <a:schemeClr val="accent3"/>
                  </a:solidFill>
                  <a:effectLst>
                    <a:outerShdw blurRad="38100" dist="19050" dir="2700000" algn="tl" rotWithShape="0">
                      <a:schemeClr val="dk1">
                        <a:alpha val="40000"/>
                      </a:schemeClr>
                    </a:outerShdw>
                  </a:effectLst>
                </a:rPr>
                <a:t>3</a:t>
              </a:r>
            </a:p>
          </p:txBody>
        </p:sp>
        <p:sp>
          <p:nvSpPr>
            <p:cNvPr id="31" name="Rectangle 30">
              <a:extLst>
                <a:ext uri="{FF2B5EF4-FFF2-40B4-BE49-F238E27FC236}">
                  <a16:creationId xmlns:a16="http://schemas.microsoft.com/office/drawing/2014/main" id="{F230AE87-5163-4825-B680-37C3BF1489BE}"/>
                </a:ext>
              </a:extLst>
            </p:cNvPr>
            <p:cNvSpPr/>
            <p:nvPr/>
          </p:nvSpPr>
          <p:spPr>
            <a:xfrm>
              <a:off x="7630745" y="2865930"/>
              <a:ext cx="2857477" cy="262176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0BFFB98A-C449-4D60-B5A8-798E11FFBB42}"/>
              </a:ext>
            </a:extLst>
          </p:cNvPr>
          <p:cNvGrpSpPr/>
          <p:nvPr/>
        </p:nvGrpSpPr>
        <p:grpSpPr>
          <a:xfrm>
            <a:off x="9660723" y="2846322"/>
            <a:ext cx="2123667" cy="2312053"/>
            <a:chOff x="7630745" y="2376734"/>
            <a:chExt cx="2857477" cy="3110957"/>
          </a:xfrm>
        </p:grpSpPr>
        <p:sp>
          <p:nvSpPr>
            <p:cNvPr id="38" name="Rectangle 37">
              <a:extLst>
                <a:ext uri="{FF2B5EF4-FFF2-40B4-BE49-F238E27FC236}">
                  <a16:creationId xmlns:a16="http://schemas.microsoft.com/office/drawing/2014/main" id="{437362EA-4C21-4D59-9122-151A3FC8E15A}"/>
                </a:ext>
              </a:extLst>
            </p:cNvPr>
            <p:cNvSpPr/>
            <p:nvPr/>
          </p:nvSpPr>
          <p:spPr>
            <a:xfrm>
              <a:off x="8523361" y="2376734"/>
              <a:ext cx="1072243" cy="2505458"/>
            </a:xfrm>
            <a:prstGeom prst="rect">
              <a:avLst/>
            </a:prstGeom>
            <a:noFill/>
          </p:spPr>
          <p:txBody>
            <a:bodyPr wrap="square" lIns="91440" tIns="45720" rIns="91440" bIns="45720">
              <a:spAutoFit/>
            </a:bodyPr>
            <a:lstStyle/>
            <a:p>
              <a:pPr algn="ctr"/>
              <a:r>
                <a:rPr lang="en-US" sz="11500" dirty="0">
                  <a:ln w="0"/>
                  <a:solidFill>
                    <a:schemeClr val="accent3"/>
                  </a:solidFill>
                  <a:effectLst>
                    <a:outerShdw blurRad="38100" dist="19050" dir="2700000" algn="tl" rotWithShape="0">
                      <a:schemeClr val="dk1">
                        <a:alpha val="40000"/>
                      </a:schemeClr>
                    </a:outerShdw>
                  </a:effectLst>
                </a:rPr>
                <a:t>…</a:t>
              </a:r>
            </a:p>
          </p:txBody>
        </p:sp>
        <p:sp>
          <p:nvSpPr>
            <p:cNvPr id="39" name="Rectangle 38">
              <a:extLst>
                <a:ext uri="{FF2B5EF4-FFF2-40B4-BE49-F238E27FC236}">
                  <a16:creationId xmlns:a16="http://schemas.microsoft.com/office/drawing/2014/main" id="{984D0A06-AC32-40E2-9211-AA693C229FF6}"/>
                </a:ext>
              </a:extLst>
            </p:cNvPr>
            <p:cNvSpPr/>
            <p:nvPr/>
          </p:nvSpPr>
          <p:spPr>
            <a:xfrm>
              <a:off x="7630745" y="2865930"/>
              <a:ext cx="2857477" cy="262176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Arrow: Right 39">
            <a:extLst>
              <a:ext uri="{FF2B5EF4-FFF2-40B4-BE49-F238E27FC236}">
                <a16:creationId xmlns:a16="http://schemas.microsoft.com/office/drawing/2014/main" id="{C96D8FE0-A1C8-4115-A359-3D5C441EB451}"/>
              </a:ext>
            </a:extLst>
          </p:cNvPr>
          <p:cNvSpPr/>
          <p:nvPr/>
        </p:nvSpPr>
        <p:spPr>
          <a:xfrm>
            <a:off x="5748814" y="4044433"/>
            <a:ext cx="698500" cy="279400"/>
          </a:xfrm>
          <a:prstGeom prst="right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41" name="Arrow: Right 40">
            <a:extLst>
              <a:ext uri="{FF2B5EF4-FFF2-40B4-BE49-F238E27FC236}">
                <a16:creationId xmlns:a16="http://schemas.microsoft.com/office/drawing/2014/main" id="{94A3C77F-4BBB-4FFF-9E4F-51A7BA4BD4EE}"/>
              </a:ext>
            </a:extLst>
          </p:cNvPr>
          <p:cNvSpPr/>
          <p:nvPr/>
        </p:nvSpPr>
        <p:spPr>
          <a:xfrm>
            <a:off x="8828655" y="4036083"/>
            <a:ext cx="698500" cy="279400"/>
          </a:xfrm>
          <a:prstGeom prst="right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2B8625B-620C-4F2C-B7FE-7C23FBDBB49A}"/>
              </a:ext>
            </a:extLst>
          </p:cNvPr>
          <p:cNvSpPr txBox="1">
            <a:spLocks/>
          </p:cNvSpPr>
          <p:nvPr/>
        </p:nvSpPr>
        <p:spPr>
          <a:xfrm>
            <a:off x="9925327" y="5345664"/>
            <a:ext cx="4126946" cy="45163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000" dirty="0">
                <a:ea typeface="Tahoma" panose="020B0604030504040204" pitchFamily="34" charset="0"/>
                <a:cs typeface="Helvetica" panose="020B0604020202020204" pitchFamily="34" charset="0"/>
              </a:rPr>
              <a:t>Following Steps</a:t>
            </a:r>
          </a:p>
          <a:p>
            <a:endParaRPr lang="en-US" dirty="0"/>
          </a:p>
        </p:txBody>
      </p:sp>
    </p:spTree>
    <p:extLst>
      <p:ext uri="{BB962C8B-B14F-4D97-AF65-F5344CB8AC3E}">
        <p14:creationId xmlns:p14="http://schemas.microsoft.com/office/powerpoint/2010/main" val="158886788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4F209C-C20E-4FA7-B241-1EF4F8D193B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E4564234-45B0-4ED8-A9E2-199C0017327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CC133F-DA72-4F36-BCD9-83B5BFE7C334}"/>
              </a:ext>
            </a:extLst>
          </p:cNvPr>
          <p:cNvSpPr>
            <a:spLocks noGrp="1"/>
          </p:cNvSpPr>
          <p:nvPr>
            <p:ph type="title"/>
          </p:nvPr>
        </p:nvSpPr>
        <p:spPr>
          <a:xfrm>
            <a:off x="785282" y="182562"/>
            <a:ext cx="10515600" cy="1325563"/>
          </a:xfrm>
        </p:spPr>
        <p:txBody>
          <a:bodyPr>
            <a:normAutofit/>
          </a:bodyPr>
          <a:lstStyle/>
          <a:p>
            <a:pPr marL="571500" indent="-571500">
              <a:buFont typeface="Arial" panose="020B0604020202020204" pitchFamily="34" charset="0"/>
              <a:buChar char="•"/>
            </a:pPr>
            <a:r>
              <a:rPr lang="en-US" dirty="0">
                <a:solidFill>
                  <a:schemeClr val="bg1">
                    <a:lumMod val="95000"/>
                    <a:lumOff val="5000"/>
                  </a:schemeClr>
                </a:solidFill>
              </a:rPr>
              <a:t>P</a:t>
            </a:r>
            <a:r>
              <a:rPr lang="en-US" altLang="zh-CN" dirty="0">
                <a:solidFill>
                  <a:schemeClr val="bg1">
                    <a:lumMod val="95000"/>
                    <a:lumOff val="5000"/>
                  </a:schemeClr>
                </a:solidFill>
              </a:rPr>
              <a:t>rinciple of the TensorFlow Classifier </a:t>
            </a:r>
            <a:endParaRPr lang="en-US" dirty="0">
              <a:solidFill>
                <a:schemeClr val="bg1">
                  <a:lumMod val="95000"/>
                  <a:lumOff val="5000"/>
                </a:schemeClr>
              </a:solidFill>
            </a:endParaRPr>
          </a:p>
        </p:txBody>
      </p:sp>
      <p:pic>
        <p:nvPicPr>
          <p:cNvPr id="5" name="Content Placeholder 4" descr="A close up of a logo&#10;&#10;Description generated with high confidence">
            <a:extLst>
              <a:ext uri="{FF2B5EF4-FFF2-40B4-BE49-F238E27FC236}">
                <a16:creationId xmlns:a16="http://schemas.microsoft.com/office/drawing/2014/main" id="{06FB5CDA-AEE5-4DF1-A06C-F3D84C3CE937}"/>
              </a:ext>
            </a:extLst>
          </p:cNvPr>
          <p:cNvPicPr>
            <a:picLocks noGrp="1" noChangeAspect="1"/>
          </p:cNvPicPr>
          <p:nvPr>
            <p:ph idx="1"/>
          </p:nvPr>
        </p:nvPicPr>
        <p:blipFill>
          <a:blip r:embed="rId2">
            <a:duotone>
              <a:prstClr val="black"/>
              <a:schemeClr val="tx2">
                <a:lumMod val="10000"/>
                <a:tint val="45000"/>
                <a:satMod val="400000"/>
              </a:schemeClr>
            </a:duotone>
          </a:blip>
          <a:stretch>
            <a:fillRect/>
          </a:stretch>
        </p:blipFill>
        <p:spPr>
          <a:xfrm>
            <a:off x="10173756" y="-26198"/>
            <a:ext cx="2254252" cy="1690689"/>
          </a:xfrm>
        </p:spPr>
      </p:pic>
      <p:pic>
        <p:nvPicPr>
          <p:cNvPr id="4" name="Picture 3" descr="A picture containing indoor, photo&#10;&#10;Description generated with high confidence">
            <a:extLst>
              <a:ext uri="{FF2B5EF4-FFF2-40B4-BE49-F238E27FC236}">
                <a16:creationId xmlns:a16="http://schemas.microsoft.com/office/drawing/2014/main" id="{714E73CE-7E0E-45ED-8852-BE1ABEFE44E2}"/>
              </a:ext>
            </a:extLst>
          </p:cNvPr>
          <p:cNvPicPr>
            <a:picLocks noChangeAspect="1"/>
          </p:cNvPicPr>
          <p:nvPr/>
        </p:nvPicPr>
        <p:blipFill>
          <a:blip r:embed="rId3"/>
          <a:stretch>
            <a:fillRect/>
          </a:stretch>
        </p:blipFill>
        <p:spPr>
          <a:xfrm>
            <a:off x="200542" y="3467101"/>
            <a:ext cx="5584848" cy="2981324"/>
          </a:xfrm>
          <a:prstGeom prst="rect">
            <a:avLst/>
          </a:prstGeom>
        </p:spPr>
      </p:pic>
      <p:sp>
        <p:nvSpPr>
          <p:cNvPr id="32" name="Title 1">
            <a:extLst>
              <a:ext uri="{FF2B5EF4-FFF2-40B4-BE49-F238E27FC236}">
                <a16:creationId xmlns:a16="http://schemas.microsoft.com/office/drawing/2014/main" id="{B4B864E6-4B5C-4181-98BB-37EA13B424A1}"/>
              </a:ext>
            </a:extLst>
          </p:cNvPr>
          <p:cNvSpPr txBox="1">
            <a:spLocks/>
          </p:cNvSpPr>
          <p:nvPr/>
        </p:nvSpPr>
        <p:spPr>
          <a:xfrm>
            <a:off x="349418" y="2022539"/>
            <a:ext cx="11387328" cy="1176274"/>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700" dirty="0"/>
              <a:t>Use a simple linear classifier implemented by TensorFlow:  </a:t>
            </a:r>
          </a:p>
          <a:p>
            <a:endParaRPr lang="en-US" altLang="zh-CN" sz="2700" dirty="0"/>
          </a:p>
          <a:p>
            <a:r>
              <a:rPr lang="en-US" sz="2700" i="1" dirty="0"/>
              <a:t>LINEAR -&gt; RELU -&gt; LINEAR -&gt; RELU -&gt; LINEAR -&gt; SOFTMAX</a:t>
            </a:r>
            <a:endParaRPr lang="en-US" sz="2700" dirty="0"/>
          </a:p>
        </p:txBody>
      </p:sp>
      <p:sp>
        <p:nvSpPr>
          <p:cNvPr id="6" name="Rectangle 5">
            <a:extLst>
              <a:ext uri="{FF2B5EF4-FFF2-40B4-BE49-F238E27FC236}">
                <a16:creationId xmlns:a16="http://schemas.microsoft.com/office/drawing/2014/main" id="{023B1136-89E5-444B-8635-D4B0B5AC52CA}"/>
              </a:ext>
            </a:extLst>
          </p:cNvPr>
          <p:cNvSpPr/>
          <p:nvPr/>
        </p:nvSpPr>
        <p:spPr>
          <a:xfrm>
            <a:off x="9063900" y="3613280"/>
            <a:ext cx="3138942" cy="2554545"/>
          </a:xfrm>
          <a:prstGeom prst="rect">
            <a:avLst/>
          </a:prstGeom>
        </p:spPr>
        <p:txBody>
          <a:bodyPr wrap="square">
            <a:spAutoFit/>
          </a:bodyPr>
          <a:lstStyle/>
          <a:p>
            <a:r>
              <a:rPr lang="en-US" sz="2000" dirty="0">
                <a:latin typeface="+mj-lt"/>
              </a:rPr>
              <a:t>From the Week3 Assignment of course:</a:t>
            </a:r>
          </a:p>
          <a:p>
            <a:endParaRPr lang="en-US" sz="2000" dirty="0">
              <a:latin typeface="+mj-lt"/>
            </a:endParaRPr>
          </a:p>
          <a:p>
            <a:r>
              <a:rPr lang="en-US" sz="1400" dirty="0">
                <a:latin typeface="+mj-lt"/>
              </a:rPr>
              <a:t> </a:t>
            </a:r>
            <a:r>
              <a:rPr lang="en-US" sz="1400" i="1" dirty="0">
                <a:latin typeface="+mj-lt"/>
              </a:rPr>
              <a:t>Improving Deep Neural Networks: </a:t>
            </a:r>
          </a:p>
          <a:p>
            <a:r>
              <a:rPr lang="en-US" sz="1400" i="1" dirty="0">
                <a:latin typeface="+mj-lt"/>
              </a:rPr>
              <a:t>Hyperparameter tuning, Regularization and Optimization</a:t>
            </a:r>
          </a:p>
          <a:p>
            <a:endParaRPr lang="en-US" sz="2000" b="0" i="1" dirty="0">
              <a:effectLst/>
              <a:latin typeface="+mj-lt"/>
            </a:endParaRPr>
          </a:p>
          <a:p>
            <a:r>
              <a:rPr lang="en-US" sz="2000" dirty="0">
                <a:latin typeface="+mj-lt"/>
              </a:rPr>
              <a:t>On Coursera, by Andrew Ng</a:t>
            </a:r>
          </a:p>
          <a:p>
            <a:endParaRPr lang="en-US" b="0" i="1" dirty="0">
              <a:effectLst/>
              <a:latin typeface="+mj-lt"/>
            </a:endParaRPr>
          </a:p>
        </p:txBody>
      </p:sp>
      <p:pic>
        <p:nvPicPr>
          <p:cNvPr id="13" name="Picture 12">
            <a:extLst>
              <a:ext uri="{FF2B5EF4-FFF2-40B4-BE49-F238E27FC236}">
                <a16:creationId xmlns:a16="http://schemas.microsoft.com/office/drawing/2014/main" id="{FE403A6B-C88E-409F-AC19-92D73C9755B7}"/>
              </a:ext>
            </a:extLst>
          </p:cNvPr>
          <p:cNvPicPr>
            <a:picLocks noChangeAspect="1"/>
          </p:cNvPicPr>
          <p:nvPr/>
        </p:nvPicPr>
        <p:blipFill>
          <a:blip r:embed="rId4"/>
          <a:stretch>
            <a:fillRect/>
          </a:stretch>
        </p:blipFill>
        <p:spPr>
          <a:xfrm>
            <a:off x="5785390" y="3467101"/>
            <a:ext cx="3245984" cy="2981324"/>
          </a:xfrm>
          <a:prstGeom prst="rect">
            <a:avLst/>
          </a:prstGeom>
        </p:spPr>
      </p:pic>
    </p:spTree>
    <p:extLst>
      <p:ext uri="{BB962C8B-B14F-4D97-AF65-F5344CB8AC3E}">
        <p14:creationId xmlns:p14="http://schemas.microsoft.com/office/powerpoint/2010/main" val="243805566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4F209C-C20E-4FA7-B241-1EF4F8D193B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E4564234-45B0-4ED8-A9E2-199C0017327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CC133F-DA72-4F36-BCD9-83B5BFE7C334}"/>
              </a:ext>
            </a:extLst>
          </p:cNvPr>
          <p:cNvSpPr>
            <a:spLocks noGrp="1"/>
          </p:cNvSpPr>
          <p:nvPr>
            <p:ph type="title"/>
          </p:nvPr>
        </p:nvSpPr>
        <p:spPr>
          <a:xfrm>
            <a:off x="785282" y="182562"/>
            <a:ext cx="10515600" cy="1325563"/>
          </a:xfrm>
        </p:spPr>
        <p:txBody>
          <a:bodyPr>
            <a:normAutofit/>
          </a:bodyPr>
          <a:lstStyle/>
          <a:p>
            <a:pPr marL="571500" indent="-571500">
              <a:buFont typeface="Arial" panose="020B0604020202020204" pitchFamily="34" charset="0"/>
              <a:buChar char="•"/>
            </a:pPr>
            <a:r>
              <a:rPr lang="en-US" altLang="zh-CN" dirty="0">
                <a:solidFill>
                  <a:schemeClr val="bg1">
                    <a:lumMod val="95000"/>
                    <a:lumOff val="5000"/>
                  </a:schemeClr>
                </a:solidFill>
              </a:rPr>
              <a:t>Android Implementation</a:t>
            </a:r>
            <a:endParaRPr lang="en-US" dirty="0">
              <a:solidFill>
                <a:schemeClr val="bg1">
                  <a:lumMod val="95000"/>
                  <a:lumOff val="5000"/>
                </a:schemeClr>
              </a:solidFill>
            </a:endParaRPr>
          </a:p>
        </p:txBody>
      </p:sp>
      <p:pic>
        <p:nvPicPr>
          <p:cNvPr id="5" name="Content Placeholder 4" descr="A close up of a logo&#10;&#10;Description generated with high confidence">
            <a:extLst>
              <a:ext uri="{FF2B5EF4-FFF2-40B4-BE49-F238E27FC236}">
                <a16:creationId xmlns:a16="http://schemas.microsoft.com/office/drawing/2014/main" id="{06FB5CDA-AEE5-4DF1-A06C-F3D84C3CE937}"/>
              </a:ext>
            </a:extLst>
          </p:cNvPr>
          <p:cNvPicPr>
            <a:picLocks noGrp="1" noChangeAspect="1"/>
          </p:cNvPicPr>
          <p:nvPr>
            <p:ph idx="1"/>
          </p:nvPr>
        </p:nvPicPr>
        <p:blipFill>
          <a:blip r:embed="rId2">
            <a:duotone>
              <a:prstClr val="black"/>
              <a:schemeClr val="tx2">
                <a:lumMod val="10000"/>
                <a:tint val="45000"/>
                <a:satMod val="400000"/>
              </a:schemeClr>
            </a:duotone>
          </a:blip>
          <a:stretch>
            <a:fillRect/>
          </a:stretch>
        </p:blipFill>
        <p:spPr>
          <a:xfrm>
            <a:off x="10173756" y="-26198"/>
            <a:ext cx="2254252" cy="1690689"/>
          </a:xfrm>
        </p:spPr>
      </p:pic>
      <p:sp>
        <p:nvSpPr>
          <p:cNvPr id="9" name="Title 1">
            <a:extLst>
              <a:ext uri="{FF2B5EF4-FFF2-40B4-BE49-F238E27FC236}">
                <a16:creationId xmlns:a16="http://schemas.microsoft.com/office/drawing/2014/main" id="{8A1303C3-569A-47CB-B3B1-0DF887E6A658}"/>
              </a:ext>
            </a:extLst>
          </p:cNvPr>
          <p:cNvSpPr txBox="1">
            <a:spLocks/>
          </p:cNvSpPr>
          <p:nvPr/>
        </p:nvSpPr>
        <p:spPr>
          <a:xfrm>
            <a:off x="259659" y="2108634"/>
            <a:ext cx="3665728" cy="610976"/>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dirty="0"/>
              <a:t>Building Blocks:</a:t>
            </a:r>
            <a:endParaRPr lang="en-US" sz="2400" dirty="0"/>
          </a:p>
        </p:txBody>
      </p:sp>
      <p:sp>
        <p:nvSpPr>
          <p:cNvPr id="29" name="Rectangle 28">
            <a:extLst>
              <a:ext uri="{FF2B5EF4-FFF2-40B4-BE49-F238E27FC236}">
                <a16:creationId xmlns:a16="http://schemas.microsoft.com/office/drawing/2014/main" id="{BED10A9B-3C1C-4A31-8F8D-E76A939869A7}"/>
              </a:ext>
            </a:extLst>
          </p:cNvPr>
          <p:cNvSpPr/>
          <p:nvPr/>
        </p:nvSpPr>
        <p:spPr>
          <a:xfrm>
            <a:off x="353971" y="2673395"/>
            <a:ext cx="3564221" cy="327020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itle 1">
            <a:extLst>
              <a:ext uri="{FF2B5EF4-FFF2-40B4-BE49-F238E27FC236}">
                <a16:creationId xmlns:a16="http://schemas.microsoft.com/office/drawing/2014/main" id="{7035E060-805D-493C-8647-5DEA50B0717D}"/>
              </a:ext>
            </a:extLst>
          </p:cNvPr>
          <p:cNvSpPr txBox="1">
            <a:spLocks/>
          </p:cNvSpPr>
          <p:nvPr/>
        </p:nvSpPr>
        <p:spPr>
          <a:xfrm>
            <a:off x="4257827" y="2108634"/>
            <a:ext cx="3665728" cy="610976"/>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dirty="0"/>
              <a:t>Activities:</a:t>
            </a:r>
            <a:endParaRPr lang="en-US" sz="2400" dirty="0"/>
          </a:p>
        </p:txBody>
      </p:sp>
      <p:sp>
        <p:nvSpPr>
          <p:cNvPr id="48" name="Rectangle 47">
            <a:extLst>
              <a:ext uri="{FF2B5EF4-FFF2-40B4-BE49-F238E27FC236}">
                <a16:creationId xmlns:a16="http://schemas.microsoft.com/office/drawing/2014/main" id="{4DD94696-7C97-4D83-9A40-A8CC4E765240}"/>
              </a:ext>
            </a:extLst>
          </p:cNvPr>
          <p:cNvSpPr/>
          <p:nvPr/>
        </p:nvSpPr>
        <p:spPr>
          <a:xfrm>
            <a:off x="4352139" y="2673395"/>
            <a:ext cx="3564221" cy="327020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itle 1">
            <a:extLst>
              <a:ext uri="{FF2B5EF4-FFF2-40B4-BE49-F238E27FC236}">
                <a16:creationId xmlns:a16="http://schemas.microsoft.com/office/drawing/2014/main" id="{62C5D9ED-7206-411A-97E1-B9871E904095}"/>
              </a:ext>
            </a:extLst>
          </p:cNvPr>
          <p:cNvSpPr txBox="1">
            <a:spLocks/>
          </p:cNvSpPr>
          <p:nvPr/>
        </p:nvSpPr>
        <p:spPr>
          <a:xfrm>
            <a:off x="8299554" y="2108634"/>
            <a:ext cx="3665728" cy="610976"/>
          </a:xfrm>
          <a:prstGeom prst="rect">
            <a:avLst/>
          </a:prstGeom>
        </p:spPr>
        <p:txBody>
          <a:bodyPr vert="horz" lIns="91440" tIns="45720" rIns="91440" bIns="45720" rtlCol="0" anchor="t">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800" dirty="0"/>
              <a:t>Android TensorFlow Interface:</a:t>
            </a:r>
            <a:endParaRPr lang="en-US" sz="2800" dirty="0"/>
          </a:p>
        </p:txBody>
      </p:sp>
      <p:sp>
        <p:nvSpPr>
          <p:cNvPr id="52" name="Rectangle 51">
            <a:extLst>
              <a:ext uri="{FF2B5EF4-FFF2-40B4-BE49-F238E27FC236}">
                <a16:creationId xmlns:a16="http://schemas.microsoft.com/office/drawing/2014/main" id="{966CD694-F713-42FE-9C6D-5102502B801A}"/>
              </a:ext>
            </a:extLst>
          </p:cNvPr>
          <p:cNvSpPr/>
          <p:nvPr/>
        </p:nvSpPr>
        <p:spPr>
          <a:xfrm>
            <a:off x="8350308" y="2673395"/>
            <a:ext cx="3564221" cy="327020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itle 1">
            <a:extLst>
              <a:ext uri="{FF2B5EF4-FFF2-40B4-BE49-F238E27FC236}">
                <a16:creationId xmlns:a16="http://schemas.microsoft.com/office/drawing/2014/main" id="{42273B8F-FAA8-417A-8EAC-9C821CE4408C}"/>
              </a:ext>
            </a:extLst>
          </p:cNvPr>
          <p:cNvSpPr txBox="1">
            <a:spLocks/>
          </p:cNvSpPr>
          <p:nvPr/>
        </p:nvSpPr>
        <p:spPr>
          <a:xfrm>
            <a:off x="391200" y="2794433"/>
            <a:ext cx="3447375" cy="306344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altLang="zh-CN" sz="1800" dirty="0"/>
              <a:t>button which triggers an action when clicked</a:t>
            </a:r>
          </a:p>
          <a:p>
            <a:pPr marL="342900" indent="-342900">
              <a:buFont typeface="Arial" panose="020B0604020202020204" pitchFamily="34" charset="0"/>
              <a:buChar char="•"/>
            </a:pPr>
            <a:r>
              <a:rPr lang="en-US" sz="1800" dirty="0"/>
              <a:t>display a pop-up message ("toast")</a:t>
            </a:r>
          </a:p>
          <a:p>
            <a:pPr marL="342900" indent="-342900">
              <a:buFont typeface="Arial" panose="020B0604020202020204" pitchFamily="34" charset="0"/>
              <a:buChar char="•"/>
            </a:pPr>
            <a:r>
              <a:rPr lang="en-US" sz="1800" dirty="0"/>
              <a:t>display a list of items to choose from</a:t>
            </a:r>
          </a:p>
          <a:p>
            <a:pPr marL="342900" indent="-342900">
              <a:buFont typeface="Arial" panose="020B0604020202020204" pitchFamily="34" charset="0"/>
              <a:buChar char="•"/>
            </a:pPr>
            <a:r>
              <a:rPr lang="en-US" sz="1800" dirty="0"/>
              <a:t>display an image</a:t>
            </a:r>
          </a:p>
          <a:p>
            <a:pPr marL="342900" indent="-342900">
              <a:buFont typeface="Arial" panose="020B0604020202020204" pitchFamily="34" charset="0"/>
              <a:buChar char="•"/>
            </a:pPr>
            <a:r>
              <a:rPr lang="en-US" sz="1800" dirty="0"/>
              <a:t>display a web page</a:t>
            </a:r>
          </a:p>
          <a:p>
            <a:pPr marL="342900" indent="-342900">
              <a:buFont typeface="Arial" panose="020B0604020202020204" pitchFamily="34" charset="0"/>
              <a:buChar char="•"/>
            </a:pPr>
            <a:r>
              <a:rPr lang="en-US" sz="1800" dirty="0"/>
              <a:t>composed of at least 2 linked activities</a:t>
            </a:r>
          </a:p>
          <a:p>
            <a:pPr marL="342900" indent="-342900">
              <a:buFont typeface="Arial" panose="020B0604020202020204" pitchFamily="34" charset="0"/>
              <a:buChar char="•"/>
            </a:pPr>
            <a:r>
              <a:rPr lang="en-US" sz="1800" dirty="0"/>
              <a:t>pass information from one activity to the next</a:t>
            </a:r>
          </a:p>
          <a:p>
            <a:pPr marL="342900" indent="-342900">
              <a:buFont typeface="Arial" panose="020B0604020202020204" pitchFamily="34" charset="0"/>
              <a:buChar char="•"/>
            </a:pPr>
            <a:endParaRPr lang="en-US" sz="2000" dirty="0"/>
          </a:p>
        </p:txBody>
      </p:sp>
      <p:sp>
        <p:nvSpPr>
          <p:cNvPr id="54" name="Title 1">
            <a:extLst>
              <a:ext uri="{FF2B5EF4-FFF2-40B4-BE49-F238E27FC236}">
                <a16:creationId xmlns:a16="http://schemas.microsoft.com/office/drawing/2014/main" id="{1CFC505C-23FC-4CD4-8973-243BB6D70746}"/>
              </a:ext>
            </a:extLst>
          </p:cNvPr>
          <p:cNvSpPr txBox="1">
            <a:spLocks/>
          </p:cNvSpPr>
          <p:nvPr/>
        </p:nvSpPr>
        <p:spPr>
          <a:xfrm>
            <a:off x="4485135" y="2794433"/>
            <a:ext cx="3362725" cy="306344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altLang="zh-CN" sz="1800" dirty="0"/>
              <a:t>PhotoActivity.java</a:t>
            </a:r>
          </a:p>
          <a:p>
            <a:pPr marL="342900" indent="-342900">
              <a:buFont typeface="Arial" panose="020B0604020202020204" pitchFamily="34" charset="0"/>
              <a:buChar char="•"/>
            </a:pPr>
            <a:r>
              <a:rPr lang="en-US" altLang="zh-CN" sz="1800" dirty="0"/>
              <a:t>RecognitionActivity.java</a:t>
            </a:r>
          </a:p>
          <a:p>
            <a:pPr marL="342900" indent="-342900">
              <a:buFont typeface="Arial" panose="020B0604020202020204" pitchFamily="34" charset="0"/>
              <a:buChar char="•"/>
            </a:pPr>
            <a:r>
              <a:rPr lang="en-US" altLang="zh-CN" sz="1800" dirty="0"/>
              <a:t>SearchActivity.java</a:t>
            </a:r>
          </a:p>
          <a:p>
            <a:pPr marL="342900" indent="-342900">
              <a:buFont typeface="Arial" panose="020B0604020202020204" pitchFamily="34" charset="0"/>
              <a:buChar char="•"/>
            </a:pPr>
            <a:endParaRPr lang="en-US" altLang="zh-CN" sz="1800" dirty="0"/>
          </a:p>
          <a:p>
            <a:r>
              <a:rPr lang="en-US" altLang="zh-CN" sz="1800" dirty="0"/>
              <a:t>The Flowchart of the entire process is shown on the next page.</a:t>
            </a:r>
          </a:p>
          <a:p>
            <a:pPr marL="342900" indent="-342900">
              <a:buFont typeface="Arial" panose="020B0604020202020204" pitchFamily="34" charset="0"/>
              <a:buChar char="•"/>
            </a:pPr>
            <a:endParaRPr lang="en-US" altLang="zh-CN" sz="1800" dirty="0"/>
          </a:p>
          <a:p>
            <a:pPr marL="342900" indent="-342900">
              <a:buFont typeface="Arial" panose="020B0604020202020204" pitchFamily="34" charset="0"/>
              <a:buChar char="•"/>
            </a:pPr>
            <a:endParaRPr lang="en-US" sz="2000" dirty="0"/>
          </a:p>
        </p:txBody>
      </p:sp>
      <p:sp>
        <p:nvSpPr>
          <p:cNvPr id="55" name="Title 1">
            <a:extLst>
              <a:ext uri="{FF2B5EF4-FFF2-40B4-BE49-F238E27FC236}">
                <a16:creationId xmlns:a16="http://schemas.microsoft.com/office/drawing/2014/main" id="{3E75A8AE-88D7-4329-92F8-602A632E8EA4}"/>
              </a:ext>
            </a:extLst>
          </p:cNvPr>
          <p:cNvSpPr txBox="1">
            <a:spLocks/>
          </p:cNvSpPr>
          <p:nvPr/>
        </p:nvSpPr>
        <p:spPr>
          <a:xfrm>
            <a:off x="8484389" y="2794433"/>
            <a:ext cx="3447375" cy="306344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altLang="zh-CN" sz="1800" dirty="0"/>
              <a:t>Use existing interface </a:t>
            </a:r>
            <a:r>
              <a:rPr lang="en-US" altLang="zh-CN" sz="1600" i="1" dirty="0"/>
              <a:t>TensorFlowInferenceInterface.java</a:t>
            </a:r>
            <a:endParaRPr lang="en-US" altLang="zh-CN" sz="1800" i="1" dirty="0"/>
          </a:p>
          <a:p>
            <a:r>
              <a:rPr lang="en-US" altLang="zh-CN" sz="1800" dirty="0"/>
              <a:t>From GitHub Repo: </a:t>
            </a:r>
            <a:r>
              <a:rPr lang="en-US" altLang="zh-CN" sz="1800" i="1" u="sng" dirty="0">
                <a:hlinkClick r:id="rId3"/>
              </a:rPr>
              <a:t>tensorflow</a:t>
            </a:r>
            <a:endParaRPr lang="en-US" altLang="zh-CN" sz="1800" dirty="0"/>
          </a:p>
          <a:p>
            <a:r>
              <a:rPr lang="en-US" altLang="zh-CN" sz="1800" dirty="0"/>
              <a:t>  </a:t>
            </a:r>
          </a:p>
          <a:p>
            <a:pPr marL="342900" indent="-342900">
              <a:buFont typeface="Arial" panose="020B0604020202020204" pitchFamily="34" charset="0"/>
              <a:buChar char="•"/>
            </a:pPr>
            <a:r>
              <a:rPr lang="en-US" altLang="zh-CN" sz="1800" dirty="0"/>
              <a:t>Use existing module </a:t>
            </a:r>
            <a:r>
              <a:rPr lang="en-US" altLang="zh-CN" sz="1600" i="1" dirty="0"/>
              <a:t>TensorFlowClassifier.java</a:t>
            </a:r>
            <a:endParaRPr lang="en-US" altLang="zh-CN" sz="1800" i="1" dirty="0"/>
          </a:p>
          <a:p>
            <a:r>
              <a:rPr lang="en-US" altLang="zh-CN" sz="1800" dirty="0"/>
              <a:t>From GitHub Repo: </a:t>
            </a:r>
            <a:r>
              <a:rPr lang="en-US" altLang="zh-CN" sz="1800" i="1" u="sng" dirty="0">
                <a:hlinkClick r:id="rId4"/>
              </a:rPr>
              <a:t>A_Guide_to_Running_Tensorflow_Models_on_Android</a:t>
            </a:r>
            <a:endParaRPr lang="en-US" altLang="zh-CN" sz="1800" i="1" u="sng" dirty="0"/>
          </a:p>
          <a:p>
            <a:endParaRPr lang="en-US" altLang="zh-CN" sz="1800" i="1" u="sng" dirty="0"/>
          </a:p>
          <a:p>
            <a:pPr marL="342900" indent="-342900">
              <a:buFont typeface="Arial" panose="020B0604020202020204" pitchFamily="34" charset="0"/>
              <a:buChar char="•"/>
            </a:pPr>
            <a:r>
              <a:rPr lang="en-US" altLang="zh-CN" sz="1800" dirty="0"/>
              <a:t>The parameters in the linear classifier are trained locally.</a:t>
            </a:r>
          </a:p>
          <a:p>
            <a:endParaRPr lang="en-US" sz="2000" dirty="0"/>
          </a:p>
        </p:txBody>
      </p:sp>
    </p:spTree>
    <p:extLst>
      <p:ext uri="{BB962C8B-B14F-4D97-AF65-F5344CB8AC3E}">
        <p14:creationId xmlns:p14="http://schemas.microsoft.com/office/powerpoint/2010/main" val="315407626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p:cNvCxnSpPr>
            <a:cxnSpLocks/>
          </p:cNvCxnSpPr>
          <p:nvPr/>
        </p:nvCxnSpPr>
        <p:spPr>
          <a:xfrm>
            <a:off x="3780759" y="986161"/>
            <a:ext cx="0" cy="5750052"/>
          </a:xfrm>
          <a:prstGeom prst="line">
            <a:avLst/>
          </a:prstGeom>
          <a:ln>
            <a:solidFill>
              <a:schemeClr val="tx1">
                <a:alpha val="31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07" name="TextBox 206"/>
          <p:cNvSpPr txBox="1"/>
          <p:nvPr/>
        </p:nvSpPr>
        <p:spPr>
          <a:xfrm>
            <a:off x="977926" y="986161"/>
            <a:ext cx="1972732" cy="646331"/>
          </a:xfrm>
          <a:prstGeom prst="rect">
            <a:avLst/>
          </a:prstGeom>
          <a:noFill/>
        </p:spPr>
        <p:txBody>
          <a:bodyPr wrap="square" rtlCol="0">
            <a:spAutoFit/>
          </a:bodyPr>
          <a:lstStyle/>
          <a:p>
            <a:r>
              <a:rPr lang="en-US" altLang="zh-CN" sz="1200" dirty="0">
                <a:latin typeface="Consolas" charset="0"/>
                <a:ea typeface="Consolas" charset="0"/>
                <a:cs typeface="Consolas" charset="0"/>
              </a:rPr>
              <a:t>PhotoActivity</a:t>
            </a:r>
            <a:r>
              <a:rPr lang="en-US" sz="1200" dirty="0">
                <a:latin typeface="Consolas" charset="0"/>
                <a:ea typeface="Consolas" charset="0"/>
                <a:cs typeface="Consolas" charset="0"/>
              </a:rPr>
              <a:t>.java</a:t>
            </a:r>
          </a:p>
          <a:p>
            <a:endParaRPr lang="en-US" sz="1200" dirty="0">
              <a:latin typeface="Consolas" charset="0"/>
              <a:ea typeface="Consolas" charset="0"/>
              <a:cs typeface="Consolas" charset="0"/>
            </a:endParaRPr>
          </a:p>
          <a:p>
            <a:r>
              <a:rPr lang="en-US" sz="1200" dirty="0">
                <a:latin typeface="Consolas" charset="0"/>
                <a:ea typeface="Consolas" charset="0"/>
                <a:cs typeface="Consolas" charset="0"/>
              </a:rPr>
              <a:t>activity_photo.xml</a:t>
            </a:r>
          </a:p>
        </p:txBody>
      </p:sp>
      <p:sp>
        <p:nvSpPr>
          <p:cNvPr id="208" name="TextBox 207"/>
          <p:cNvSpPr txBox="1"/>
          <p:nvPr/>
        </p:nvSpPr>
        <p:spPr>
          <a:xfrm>
            <a:off x="4808781" y="986161"/>
            <a:ext cx="2517287" cy="646331"/>
          </a:xfrm>
          <a:prstGeom prst="rect">
            <a:avLst/>
          </a:prstGeom>
          <a:noFill/>
        </p:spPr>
        <p:txBody>
          <a:bodyPr wrap="square" rtlCol="0">
            <a:spAutoFit/>
          </a:bodyPr>
          <a:lstStyle/>
          <a:p>
            <a:r>
              <a:rPr lang="en-US" sz="1200" dirty="0">
                <a:latin typeface="Consolas" charset="0"/>
                <a:ea typeface="Consolas" charset="0"/>
                <a:cs typeface="Consolas" charset="0"/>
              </a:rPr>
              <a:t>RecognitionActivity.java</a:t>
            </a:r>
          </a:p>
          <a:p>
            <a:endParaRPr lang="en-US" sz="1200" dirty="0">
              <a:latin typeface="Consolas" charset="0"/>
              <a:ea typeface="Consolas" charset="0"/>
              <a:cs typeface="Consolas" charset="0"/>
            </a:endParaRPr>
          </a:p>
          <a:p>
            <a:r>
              <a:rPr lang="en-US" sz="1200" dirty="0">
                <a:latin typeface="Consolas" charset="0"/>
                <a:ea typeface="Consolas" charset="0"/>
                <a:cs typeface="Consolas" charset="0"/>
              </a:rPr>
              <a:t>activity_recognition.xml</a:t>
            </a:r>
          </a:p>
        </p:txBody>
      </p:sp>
      <p:sp>
        <p:nvSpPr>
          <p:cNvPr id="5" name="Rounded Rectangle 4"/>
          <p:cNvSpPr/>
          <p:nvPr/>
        </p:nvSpPr>
        <p:spPr>
          <a:xfrm>
            <a:off x="888615" y="3126073"/>
            <a:ext cx="1563083" cy="39077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b="1" dirty="0">
                <a:latin typeface="DengXian" charset="-122"/>
                <a:ea typeface="DengXian" charset="-122"/>
                <a:cs typeface="DengXian" charset="-122"/>
              </a:rPr>
              <a:t>Take a Photo</a:t>
            </a:r>
          </a:p>
        </p:txBody>
      </p:sp>
      <p:sp>
        <p:nvSpPr>
          <p:cNvPr id="6" name="Rounded Rectangle 5"/>
          <p:cNvSpPr/>
          <p:nvPr/>
        </p:nvSpPr>
        <p:spPr>
          <a:xfrm>
            <a:off x="888615" y="2403304"/>
            <a:ext cx="1563083" cy="39077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b="1" dirty="0">
                <a:latin typeface="DengXian" charset="-122"/>
                <a:ea typeface="DengXian" charset="-122"/>
                <a:cs typeface="DengXian" charset="-122"/>
              </a:rPr>
              <a:t>Launch App</a:t>
            </a:r>
          </a:p>
        </p:txBody>
      </p:sp>
      <p:sp>
        <p:nvSpPr>
          <p:cNvPr id="11" name="Rounded Rectangle 10"/>
          <p:cNvSpPr/>
          <p:nvPr/>
        </p:nvSpPr>
        <p:spPr>
          <a:xfrm>
            <a:off x="9538575" y="6296004"/>
            <a:ext cx="1563083" cy="39077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b="1" dirty="0">
                <a:latin typeface="DengXian" charset="-122"/>
                <a:ea typeface="DengXian" charset="-122"/>
                <a:cs typeface="DengXian" charset="-122"/>
              </a:rPr>
              <a:t>Web Search </a:t>
            </a:r>
          </a:p>
        </p:txBody>
      </p:sp>
      <p:sp>
        <p:nvSpPr>
          <p:cNvPr id="32" name="Rectangle 31"/>
          <p:cNvSpPr/>
          <p:nvPr/>
        </p:nvSpPr>
        <p:spPr>
          <a:xfrm>
            <a:off x="1081951" y="3812794"/>
            <a:ext cx="1172312" cy="2442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00" b="1" dirty="0">
                <a:latin typeface="DengXian" charset="-122"/>
                <a:ea typeface="DengXian" charset="-122"/>
                <a:cs typeface="DengXian" charset="-122"/>
              </a:rPr>
              <a:t>Button: take</a:t>
            </a:r>
          </a:p>
        </p:txBody>
      </p:sp>
      <p:cxnSp>
        <p:nvCxnSpPr>
          <p:cNvPr id="36" name="Straight Arrow Connector 35"/>
          <p:cNvCxnSpPr>
            <a:stCxn id="6" idx="2"/>
            <a:endCxn id="5" idx="0"/>
          </p:cNvCxnSpPr>
          <p:nvPr/>
        </p:nvCxnSpPr>
        <p:spPr>
          <a:xfrm>
            <a:off x="1670157" y="2794076"/>
            <a:ext cx="0" cy="331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32" idx="2"/>
            <a:endCxn id="42" idx="0"/>
          </p:cNvCxnSpPr>
          <p:nvPr/>
        </p:nvCxnSpPr>
        <p:spPr>
          <a:xfrm flipH="1">
            <a:off x="1666552" y="4057027"/>
            <a:ext cx="1556" cy="266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cxnSpLocks/>
            <a:stCxn id="42" idx="2"/>
            <a:endCxn id="122" idx="0"/>
          </p:cNvCxnSpPr>
          <p:nvPr/>
        </p:nvCxnSpPr>
        <p:spPr>
          <a:xfrm flipH="1">
            <a:off x="1662307" y="4713914"/>
            <a:ext cx="4245" cy="471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58" name="Group 157"/>
          <p:cNvGrpSpPr/>
          <p:nvPr/>
        </p:nvGrpSpPr>
        <p:grpSpPr>
          <a:xfrm>
            <a:off x="836164" y="4243736"/>
            <a:ext cx="2231101" cy="710302"/>
            <a:chOff x="913999" y="2247702"/>
            <a:chExt cx="2088302" cy="664840"/>
          </a:xfrm>
        </p:grpSpPr>
        <p:sp>
          <p:nvSpPr>
            <p:cNvPr id="42" name="Diamond 41"/>
            <p:cNvSpPr/>
            <p:nvPr/>
          </p:nvSpPr>
          <p:spPr>
            <a:xfrm>
              <a:off x="913999" y="2322027"/>
              <a:ext cx="1554480" cy="365760"/>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b="1" dirty="0">
                  <a:latin typeface="DengXian" charset="-122"/>
                  <a:ea typeface="DengXian" charset="-122"/>
                  <a:cs typeface="DengXian" charset="-122"/>
                </a:rPr>
                <a:t>Satisfied?</a:t>
              </a:r>
            </a:p>
          </p:txBody>
        </p:sp>
        <p:sp>
          <p:nvSpPr>
            <p:cNvPr id="54" name="TextBox 53"/>
            <p:cNvSpPr txBox="1"/>
            <p:nvPr/>
          </p:nvSpPr>
          <p:spPr>
            <a:xfrm>
              <a:off x="1680382" y="2666321"/>
              <a:ext cx="592339" cy="246221"/>
            </a:xfrm>
            <a:prstGeom prst="rect">
              <a:avLst/>
            </a:prstGeom>
            <a:noFill/>
          </p:spPr>
          <p:txBody>
            <a:bodyPr wrap="square" rtlCol="0">
              <a:spAutoFit/>
            </a:bodyPr>
            <a:lstStyle/>
            <a:p>
              <a:r>
                <a:rPr lang="en-US" sz="1000" b="1" dirty="0">
                  <a:latin typeface="DengXian" charset="-122"/>
                  <a:ea typeface="DengXian" charset="-122"/>
                  <a:cs typeface="DengXian" charset="-122"/>
                </a:rPr>
                <a:t>YES</a:t>
              </a:r>
            </a:p>
          </p:txBody>
        </p:sp>
        <p:sp>
          <p:nvSpPr>
            <p:cNvPr id="60" name="TextBox 59"/>
            <p:cNvSpPr txBox="1"/>
            <p:nvPr/>
          </p:nvSpPr>
          <p:spPr>
            <a:xfrm>
              <a:off x="2409962" y="2247702"/>
              <a:ext cx="592339" cy="246221"/>
            </a:xfrm>
            <a:prstGeom prst="rect">
              <a:avLst/>
            </a:prstGeom>
            <a:noFill/>
          </p:spPr>
          <p:txBody>
            <a:bodyPr wrap="square" rtlCol="0">
              <a:spAutoFit/>
            </a:bodyPr>
            <a:lstStyle/>
            <a:p>
              <a:r>
                <a:rPr lang="en-US" sz="1000" b="1" dirty="0">
                  <a:latin typeface="DengXian" charset="-122"/>
                  <a:ea typeface="DengXian" charset="-122"/>
                  <a:cs typeface="DengXian" charset="-122"/>
                </a:rPr>
                <a:t>No</a:t>
              </a:r>
            </a:p>
          </p:txBody>
        </p:sp>
      </p:grpSp>
      <p:cxnSp>
        <p:nvCxnSpPr>
          <p:cNvPr id="103" name="Elbow Connector 102"/>
          <p:cNvCxnSpPr>
            <a:cxnSpLocks/>
            <a:stCxn id="157" idx="3"/>
            <a:endCxn id="11" idx="1"/>
          </p:cNvCxnSpPr>
          <p:nvPr/>
        </p:nvCxnSpPr>
        <p:spPr>
          <a:xfrm>
            <a:off x="8476034" y="4852183"/>
            <a:ext cx="1062541" cy="163920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6507892" y="4592475"/>
            <a:ext cx="818463" cy="261610"/>
          </a:xfrm>
          <a:prstGeom prst="rect">
            <a:avLst/>
          </a:prstGeom>
          <a:noFill/>
        </p:spPr>
        <p:txBody>
          <a:bodyPr wrap="square" rtlCol="0">
            <a:spAutoFit/>
          </a:bodyPr>
          <a:lstStyle/>
          <a:p>
            <a:pPr marL="171450" indent="-171450">
              <a:buFont typeface="Arial" panose="020B0604020202020204" pitchFamily="34" charset="0"/>
              <a:buChar char="•"/>
            </a:pPr>
            <a:r>
              <a:rPr lang="en-US" sz="1100" b="1" dirty="0">
                <a:latin typeface="DengXian" charset="-122"/>
                <a:ea typeface="DengXian" charset="-122"/>
                <a:cs typeface="DengXian" charset="-122"/>
              </a:rPr>
              <a:t>FINISH</a:t>
            </a:r>
          </a:p>
        </p:txBody>
      </p:sp>
      <p:sp>
        <p:nvSpPr>
          <p:cNvPr id="122" name="Rectangle 121"/>
          <p:cNvSpPr/>
          <p:nvPr/>
        </p:nvSpPr>
        <p:spPr>
          <a:xfrm>
            <a:off x="1076151" y="5185878"/>
            <a:ext cx="1172312" cy="2442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00" b="1" dirty="0">
                <a:latin typeface="DengXian" charset="-122"/>
                <a:ea typeface="DengXian" charset="-122"/>
                <a:cs typeface="DengXian" charset="-122"/>
              </a:rPr>
              <a:t>Button: next</a:t>
            </a:r>
          </a:p>
        </p:txBody>
      </p:sp>
      <p:cxnSp>
        <p:nvCxnSpPr>
          <p:cNvPr id="192" name="Straight Arrow Connector 191"/>
          <p:cNvCxnSpPr>
            <a:cxnSpLocks/>
            <a:stCxn id="11" idx="0"/>
            <a:endCxn id="58" idx="2"/>
          </p:cNvCxnSpPr>
          <p:nvPr/>
        </p:nvCxnSpPr>
        <p:spPr>
          <a:xfrm flipV="1">
            <a:off x="10320117" y="5810720"/>
            <a:ext cx="0" cy="485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8" name="Rounded Rectangle 187"/>
          <p:cNvSpPr/>
          <p:nvPr/>
        </p:nvSpPr>
        <p:spPr>
          <a:xfrm>
            <a:off x="8850370" y="3447955"/>
            <a:ext cx="2930781" cy="897707"/>
          </a:xfrm>
          <a:prstGeom prst="roundRect">
            <a:avLst/>
          </a:prstGeom>
          <a:ln cmpd="sng">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b="1" dirty="0">
                <a:latin typeface="DengXian" charset="-122"/>
                <a:ea typeface="DengXian" charset="-122"/>
                <a:cs typeface="DengXian" charset="-122"/>
              </a:rPr>
              <a:t>Present Results in the Selected Languages</a:t>
            </a:r>
          </a:p>
        </p:txBody>
      </p:sp>
      <p:cxnSp>
        <p:nvCxnSpPr>
          <p:cNvPr id="215" name="Straight Arrow Connector 214"/>
          <p:cNvCxnSpPr>
            <a:stCxn id="5" idx="2"/>
            <a:endCxn id="32" idx="0"/>
          </p:cNvCxnSpPr>
          <p:nvPr/>
        </p:nvCxnSpPr>
        <p:spPr>
          <a:xfrm flipH="1">
            <a:off x="1668108" y="3516844"/>
            <a:ext cx="2049" cy="295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2" name="Rectangle 221"/>
          <p:cNvSpPr/>
          <p:nvPr/>
        </p:nvSpPr>
        <p:spPr>
          <a:xfrm>
            <a:off x="4151893" y="5938514"/>
            <a:ext cx="1425142" cy="29690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00" b="1" dirty="0">
                <a:latin typeface="DengXian" charset="-122"/>
                <a:ea typeface="DengXian" charset="-122"/>
                <a:cs typeface="DengXian" charset="-122"/>
              </a:rPr>
              <a:t>Button: </a:t>
            </a:r>
            <a:r>
              <a:rPr lang="en-US" altLang="zh-CN" sz="1000" b="1" dirty="0" err="1">
                <a:latin typeface="DengXian" charset="-122"/>
                <a:ea typeface="DengXian" charset="-122"/>
                <a:cs typeface="DengXian" charset="-122"/>
              </a:rPr>
              <a:t>take_another</a:t>
            </a:r>
            <a:endParaRPr lang="en-US" sz="1000" b="1" dirty="0">
              <a:latin typeface="DengXian" charset="-122"/>
              <a:ea typeface="DengXian" charset="-122"/>
              <a:cs typeface="DengXian" charset="-122"/>
            </a:endParaRPr>
          </a:p>
        </p:txBody>
      </p:sp>
      <p:sp>
        <p:nvSpPr>
          <p:cNvPr id="45" name="Rounded Rectangle 6">
            <a:extLst>
              <a:ext uri="{FF2B5EF4-FFF2-40B4-BE49-F238E27FC236}">
                <a16:creationId xmlns:a16="http://schemas.microsoft.com/office/drawing/2014/main" id="{06D5CAA5-04D1-4B1E-B4D5-6EF69617F940}"/>
              </a:ext>
            </a:extLst>
          </p:cNvPr>
          <p:cNvSpPr/>
          <p:nvPr/>
        </p:nvSpPr>
        <p:spPr>
          <a:xfrm>
            <a:off x="5152637" y="2502907"/>
            <a:ext cx="1563083" cy="58615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b="1" dirty="0">
                <a:latin typeface="DengXian" charset="-122"/>
                <a:ea typeface="DengXian" charset="-122"/>
                <a:cs typeface="DengXian" charset="-122"/>
              </a:rPr>
              <a:t>TensorFlow</a:t>
            </a:r>
          </a:p>
          <a:p>
            <a:pPr algn="ctr"/>
            <a:r>
              <a:rPr lang="en-US" sz="1200" b="1" dirty="0">
                <a:latin typeface="DengXian" charset="-122"/>
                <a:ea typeface="DengXian" charset="-122"/>
                <a:cs typeface="DengXian" charset="-122"/>
              </a:rPr>
              <a:t>Recognize</a:t>
            </a:r>
          </a:p>
        </p:txBody>
      </p:sp>
      <p:cxnSp>
        <p:nvCxnSpPr>
          <p:cNvPr id="47" name="Straight Arrow Connector 46">
            <a:extLst>
              <a:ext uri="{FF2B5EF4-FFF2-40B4-BE49-F238E27FC236}">
                <a16:creationId xmlns:a16="http://schemas.microsoft.com/office/drawing/2014/main" id="{D690CCB3-F06D-4972-AEE2-B0036741705D}"/>
              </a:ext>
            </a:extLst>
          </p:cNvPr>
          <p:cNvCxnSpPr>
            <a:cxnSpLocks/>
            <a:stCxn id="45" idx="2"/>
            <a:endCxn id="94" idx="0"/>
          </p:cNvCxnSpPr>
          <p:nvPr/>
        </p:nvCxnSpPr>
        <p:spPr>
          <a:xfrm>
            <a:off x="5934179" y="3089063"/>
            <a:ext cx="0" cy="296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9B572F6C-372D-40EA-9D43-3A77D1178686}"/>
              </a:ext>
            </a:extLst>
          </p:cNvPr>
          <p:cNvSpPr/>
          <p:nvPr/>
        </p:nvSpPr>
        <p:spPr>
          <a:xfrm>
            <a:off x="4998632" y="4052758"/>
            <a:ext cx="1871092" cy="406815"/>
          </a:xfrm>
          <a:prstGeom prst="rect">
            <a:avLst/>
          </a:prstGeom>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b="1" dirty="0">
                <a:latin typeface="DengXian" charset="-122"/>
                <a:ea typeface="DengXian" charset="-122"/>
                <a:cs typeface="DengXian" charset="-122"/>
              </a:rPr>
              <a:t>Radio Group: Options</a:t>
            </a:r>
          </a:p>
        </p:txBody>
      </p:sp>
      <p:sp>
        <p:nvSpPr>
          <p:cNvPr id="57" name="TextBox 56">
            <a:extLst>
              <a:ext uri="{FF2B5EF4-FFF2-40B4-BE49-F238E27FC236}">
                <a16:creationId xmlns:a16="http://schemas.microsoft.com/office/drawing/2014/main" id="{070BD907-18A6-4AE2-A170-8147587BA71D}"/>
              </a:ext>
            </a:extLst>
          </p:cNvPr>
          <p:cNvSpPr txBox="1"/>
          <p:nvPr/>
        </p:nvSpPr>
        <p:spPr>
          <a:xfrm>
            <a:off x="5899432" y="5716498"/>
            <a:ext cx="1722679" cy="261610"/>
          </a:xfrm>
          <a:prstGeom prst="rect">
            <a:avLst/>
          </a:prstGeom>
          <a:noFill/>
        </p:spPr>
        <p:txBody>
          <a:bodyPr wrap="square" rtlCol="0">
            <a:spAutoFit/>
          </a:bodyPr>
          <a:lstStyle/>
          <a:p>
            <a:pPr marL="171450" indent="-171450">
              <a:buFont typeface="Arial" panose="020B0604020202020204" pitchFamily="34" charset="0"/>
              <a:buChar char="•"/>
            </a:pPr>
            <a:r>
              <a:rPr lang="en-US" sz="1100" b="1" dirty="0">
                <a:latin typeface="DengXian" charset="-122"/>
                <a:ea typeface="DengXian" charset="-122"/>
                <a:cs typeface="DengXian" charset="-122"/>
              </a:rPr>
              <a:t>SUM-UP</a:t>
            </a:r>
          </a:p>
        </p:txBody>
      </p:sp>
      <p:cxnSp>
        <p:nvCxnSpPr>
          <p:cNvPr id="67" name="Elbow Connector 143">
            <a:extLst>
              <a:ext uri="{FF2B5EF4-FFF2-40B4-BE49-F238E27FC236}">
                <a16:creationId xmlns:a16="http://schemas.microsoft.com/office/drawing/2014/main" id="{D2601F6C-0017-4BFD-9D44-DCAFA8556016}"/>
              </a:ext>
            </a:extLst>
          </p:cNvPr>
          <p:cNvCxnSpPr>
            <a:cxnSpLocks/>
            <a:stCxn id="42" idx="3"/>
            <a:endCxn id="32" idx="3"/>
          </p:cNvCxnSpPr>
          <p:nvPr/>
        </p:nvCxnSpPr>
        <p:spPr>
          <a:xfrm flipH="1" flipV="1">
            <a:off x="2254264" y="3934910"/>
            <a:ext cx="242676" cy="583619"/>
          </a:xfrm>
          <a:prstGeom prst="bentConnector3">
            <a:avLst>
              <a:gd name="adj1" fmla="val -27601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143">
            <a:extLst>
              <a:ext uri="{FF2B5EF4-FFF2-40B4-BE49-F238E27FC236}">
                <a16:creationId xmlns:a16="http://schemas.microsoft.com/office/drawing/2014/main" id="{BF5CEEEE-975C-4F52-A5EE-0CDBF32F14D5}"/>
              </a:ext>
            </a:extLst>
          </p:cNvPr>
          <p:cNvCxnSpPr>
            <a:cxnSpLocks/>
            <a:stCxn id="122" idx="2"/>
            <a:endCxn id="45" idx="0"/>
          </p:cNvCxnSpPr>
          <p:nvPr/>
        </p:nvCxnSpPr>
        <p:spPr>
          <a:xfrm rot="5400000" flipH="1" flipV="1">
            <a:off x="2334641" y="1830573"/>
            <a:ext cx="2927203" cy="4271872"/>
          </a:xfrm>
          <a:prstGeom prst="bentConnector5">
            <a:avLst>
              <a:gd name="adj1" fmla="val -7810"/>
              <a:gd name="adj2" fmla="val 42627"/>
              <a:gd name="adj3" fmla="val 10781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Elbow Connector 143">
            <a:extLst>
              <a:ext uri="{FF2B5EF4-FFF2-40B4-BE49-F238E27FC236}">
                <a16:creationId xmlns:a16="http://schemas.microsoft.com/office/drawing/2014/main" id="{BEEC8225-BA1D-48F9-88A6-E73EEF7143F7}"/>
              </a:ext>
            </a:extLst>
          </p:cNvPr>
          <p:cNvCxnSpPr>
            <a:cxnSpLocks/>
            <a:stCxn id="76" idx="1"/>
            <a:endCxn id="222" idx="0"/>
          </p:cNvCxnSpPr>
          <p:nvPr/>
        </p:nvCxnSpPr>
        <p:spPr>
          <a:xfrm rot="10800000" flipV="1">
            <a:off x="4864464" y="4854084"/>
            <a:ext cx="483558" cy="108442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Rounded Rectangle 9">
            <a:extLst>
              <a:ext uri="{FF2B5EF4-FFF2-40B4-BE49-F238E27FC236}">
                <a16:creationId xmlns:a16="http://schemas.microsoft.com/office/drawing/2014/main" id="{2480A988-0C40-418C-906A-09781F3D0DD3}"/>
              </a:ext>
            </a:extLst>
          </p:cNvPr>
          <p:cNvSpPr/>
          <p:nvPr/>
        </p:nvSpPr>
        <p:spPr>
          <a:xfrm>
            <a:off x="5152637" y="3385751"/>
            <a:ext cx="1563083" cy="39077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b="1" dirty="0">
                <a:latin typeface="DengXian" charset="-122"/>
                <a:ea typeface="DengXian" charset="-122"/>
                <a:cs typeface="DengXian" charset="-122"/>
              </a:rPr>
              <a:t>Calculate Result</a:t>
            </a:r>
          </a:p>
        </p:txBody>
      </p:sp>
      <p:cxnSp>
        <p:nvCxnSpPr>
          <p:cNvPr id="101" name="Straight Arrow Connector 100">
            <a:extLst>
              <a:ext uri="{FF2B5EF4-FFF2-40B4-BE49-F238E27FC236}">
                <a16:creationId xmlns:a16="http://schemas.microsoft.com/office/drawing/2014/main" id="{18F020E2-657C-45D2-AFED-40ADCD5146E9}"/>
              </a:ext>
            </a:extLst>
          </p:cNvPr>
          <p:cNvCxnSpPr>
            <a:cxnSpLocks/>
            <a:stCxn id="94" idx="2"/>
            <a:endCxn id="55" idx="0"/>
          </p:cNvCxnSpPr>
          <p:nvPr/>
        </p:nvCxnSpPr>
        <p:spPr>
          <a:xfrm flipH="1">
            <a:off x="5934178" y="3776522"/>
            <a:ext cx="1" cy="276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0" name="Elbow Connector 143">
            <a:extLst>
              <a:ext uri="{FF2B5EF4-FFF2-40B4-BE49-F238E27FC236}">
                <a16:creationId xmlns:a16="http://schemas.microsoft.com/office/drawing/2014/main" id="{0141B686-1751-4059-995A-3A6C4F47818C}"/>
              </a:ext>
            </a:extLst>
          </p:cNvPr>
          <p:cNvCxnSpPr>
            <a:cxnSpLocks/>
            <a:stCxn id="76" idx="2"/>
            <a:endCxn id="222" idx="3"/>
          </p:cNvCxnSpPr>
          <p:nvPr/>
        </p:nvCxnSpPr>
        <p:spPr>
          <a:xfrm rot="5400000">
            <a:off x="5200224" y="5353013"/>
            <a:ext cx="1110766" cy="35714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57" name="Rectangle 156">
            <a:extLst>
              <a:ext uri="{FF2B5EF4-FFF2-40B4-BE49-F238E27FC236}">
                <a16:creationId xmlns:a16="http://schemas.microsoft.com/office/drawing/2014/main" id="{1C3DFB42-37BD-49A1-998C-7AFD13BA6120}"/>
              </a:ext>
            </a:extLst>
          </p:cNvPr>
          <p:cNvSpPr/>
          <p:nvPr/>
        </p:nvSpPr>
        <p:spPr>
          <a:xfrm>
            <a:off x="7311500" y="4731969"/>
            <a:ext cx="1164534" cy="2404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00" b="1" dirty="0">
                <a:latin typeface="DengXian" charset="-122"/>
                <a:ea typeface="DengXian" charset="-122"/>
                <a:cs typeface="DengXian" charset="-122"/>
              </a:rPr>
              <a:t>Button: </a:t>
            </a:r>
            <a:r>
              <a:rPr lang="en-US" sz="1000" b="1" dirty="0" err="1">
                <a:latin typeface="DengXian" charset="-122"/>
                <a:ea typeface="DengXian" charset="-122"/>
                <a:cs typeface="DengXian" charset="-122"/>
              </a:rPr>
              <a:t>finish_go</a:t>
            </a:r>
            <a:endParaRPr lang="en-US" sz="1000" b="1" dirty="0">
              <a:latin typeface="DengXian" charset="-122"/>
              <a:ea typeface="DengXian" charset="-122"/>
              <a:cs typeface="DengXian" charset="-122"/>
            </a:endParaRPr>
          </a:p>
        </p:txBody>
      </p:sp>
      <p:cxnSp>
        <p:nvCxnSpPr>
          <p:cNvPr id="162" name="Straight Arrow Connector 161">
            <a:extLst>
              <a:ext uri="{FF2B5EF4-FFF2-40B4-BE49-F238E27FC236}">
                <a16:creationId xmlns:a16="http://schemas.microsoft.com/office/drawing/2014/main" id="{9D18ED1E-4FD6-4B9E-827E-B02C7297328B}"/>
              </a:ext>
            </a:extLst>
          </p:cNvPr>
          <p:cNvCxnSpPr>
            <a:cxnSpLocks/>
            <a:stCxn id="76" idx="3"/>
            <a:endCxn id="157" idx="1"/>
          </p:cNvCxnSpPr>
          <p:nvPr/>
        </p:nvCxnSpPr>
        <p:spPr>
          <a:xfrm flipV="1">
            <a:off x="6520334" y="4852183"/>
            <a:ext cx="791166" cy="1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Elbow Connector 143">
            <a:extLst>
              <a:ext uri="{FF2B5EF4-FFF2-40B4-BE49-F238E27FC236}">
                <a16:creationId xmlns:a16="http://schemas.microsoft.com/office/drawing/2014/main" id="{9D7B1BE7-BAF1-41A1-B65E-BC861FEE952F}"/>
              </a:ext>
            </a:extLst>
          </p:cNvPr>
          <p:cNvCxnSpPr>
            <a:cxnSpLocks/>
            <a:stCxn id="222" idx="1"/>
            <a:endCxn id="5" idx="1"/>
          </p:cNvCxnSpPr>
          <p:nvPr/>
        </p:nvCxnSpPr>
        <p:spPr>
          <a:xfrm rot="10800000">
            <a:off x="888615" y="3321459"/>
            <a:ext cx="3263278" cy="2765508"/>
          </a:xfrm>
          <a:prstGeom prst="bentConnector3">
            <a:avLst>
              <a:gd name="adj1" fmla="val 118431"/>
            </a:avLst>
          </a:prstGeom>
          <a:ln>
            <a:tailEnd type="triangle"/>
          </a:ln>
        </p:spPr>
        <p:style>
          <a:lnRef idx="1">
            <a:schemeClr val="accent1"/>
          </a:lnRef>
          <a:fillRef idx="0">
            <a:schemeClr val="accent1"/>
          </a:fillRef>
          <a:effectRef idx="0">
            <a:schemeClr val="accent1"/>
          </a:effectRef>
          <a:fontRef idx="minor">
            <a:schemeClr val="tx1"/>
          </a:fontRef>
        </p:style>
      </p:cxnSp>
      <p:sp>
        <p:nvSpPr>
          <p:cNvPr id="183" name="TextBox 182">
            <a:extLst>
              <a:ext uri="{FF2B5EF4-FFF2-40B4-BE49-F238E27FC236}">
                <a16:creationId xmlns:a16="http://schemas.microsoft.com/office/drawing/2014/main" id="{A595ABBF-5F7E-4B04-A049-DEE28E2DF121}"/>
              </a:ext>
            </a:extLst>
          </p:cNvPr>
          <p:cNvSpPr txBox="1"/>
          <p:nvPr/>
        </p:nvSpPr>
        <p:spPr>
          <a:xfrm>
            <a:off x="3848352" y="4962961"/>
            <a:ext cx="1074837" cy="261610"/>
          </a:xfrm>
          <a:prstGeom prst="rect">
            <a:avLst/>
          </a:prstGeom>
          <a:noFill/>
        </p:spPr>
        <p:txBody>
          <a:bodyPr wrap="square" rtlCol="0">
            <a:spAutoFit/>
          </a:bodyPr>
          <a:lstStyle/>
          <a:p>
            <a:pPr marL="171450" indent="-171450">
              <a:buFont typeface="Arial" panose="020B0604020202020204" pitchFamily="34" charset="0"/>
              <a:buChar char="•"/>
            </a:pPr>
            <a:r>
              <a:rPr lang="en-US" altLang="zh-CN" sz="1100" b="1" dirty="0">
                <a:latin typeface="DengXian" charset="-122"/>
                <a:ea typeface="DengXian" charset="-122"/>
                <a:cs typeface="DengXian" charset="-122"/>
              </a:rPr>
              <a:t>ABANDON</a:t>
            </a:r>
            <a:endParaRPr lang="en-US" sz="1100" b="1" dirty="0">
              <a:latin typeface="DengXian" charset="-122"/>
              <a:ea typeface="DengXian" charset="-122"/>
              <a:cs typeface="DengXian" charset="-122"/>
            </a:endParaRPr>
          </a:p>
        </p:txBody>
      </p:sp>
      <p:sp>
        <p:nvSpPr>
          <p:cNvPr id="189" name="TextBox 188">
            <a:extLst>
              <a:ext uri="{FF2B5EF4-FFF2-40B4-BE49-F238E27FC236}">
                <a16:creationId xmlns:a16="http://schemas.microsoft.com/office/drawing/2014/main" id="{7F379063-B901-45DA-9102-5D524B59606B}"/>
              </a:ext>
            </a:extLst>
          </p:cNvPr>
          <p:cNvSpPr txBox="1"/>
          <p:nvPr/>
        </p:nvSpPr>
        <p:spPr>
          <a:xfrm>
            <a:off x="9435362" y="986161"/>
            <a:ext cx="2517287" cy="646331"/>
          </a:xfrm>
          <a:prstGeom prst="rect">
            <a:avLst/>
          </a:prstGeom>
          <a:noFill/>
        </p:spPr>
        <p:txBody>
          <a:bodyPr wrap="square" rtlCol="0">
            <a:spAutoFit/>
          </a:bodyPr>
          <a:lstStyle/>
          <a:p>
            <a:r>
              <a:rPr lang="en-US" sz="1200" dirty="0">
                <a:latin typeface="Consolas" charset="0"/>
                <a:ea typeface="Consolas" charset="0"/>
                <a:cs typeface="Consolas" charset="0"/>
              </a:rPr>
              <a:t>SearchActivity.java</a:t>
            </a:r>
          </a:p>
          <a:p>
            <a:endParaRPr lang="en-US" sz="1200" dirty="0">
              <a:latin typeface="Consolas" charset="0"/>
              <a:ea typeface="Consolas" charset="0"/>
              <a:cs typeface="Consolas" charset="0"/>
            </a:endParaRPr>
          </a:p>
          <a:p>
            <a:r>
              <a:rPr lang="en-US" sz="1200" dirty="0">
                <a:latin typeface="Consolas" charset="0"/>
                <a:ea typeface="Consolas" charset="0"/>
                <a:cs typeface="Consolas" charset="0"/>
              </a:rPr>
              <a:t>activity_search.xml</a:t>
            </a:r>
          </a:p>
        </p:txBody>
      </p:sp>
      <p:sp>
        <p:nvSpPr>
          <p:cNvPr id="56" name="Rectangle 55">
            <a:extLst>
              <a:ext uri="{FF2B5EF4-FFF2-40B4-BE49-F238E27FC236}">
                <a16:creationId xmlns:a16="http://schemas.microsoft.com/office/drawing/2014/main" id="{5E2AE0B2-609E-4A9A-AA0A-D677B4BD5298}"/>
              </a:ext>
            </a:extLst>
          </p:cNvPr>
          <p:cNvSpPr/>
          <p:nvPr/>
        </p:nvSpPr>
        <p:spPr>
          <a:xfrm>
            <a:off x="9733493" y="4690980"/>
            <a:ext cx="1164534" cy="2404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00" b="1" dirty="0">
                <a:latin typeface="DengXian" charset="-122"/>
                <a:ea typeface="DengXian" charset="-122"/>
                <a:cs typeface="DengXian" charset="-122"/>
              </a:rPr>
              <a:t>Button: confirm</a:t>
            </a:r>
          </a:p>
        </p:txBody>
      </p:sp>
      <p:sp>
        <p:nvSpPr>
          <p:cNvPr id="58" name="Rectangle 57">
            <a:extLst>
              <a:ext uri="{FF2B5EF4-FFF2-40B4-BE49-F238E27FC236}">
                <a16:creationId xmlns:a16="http://schemas.microsoft.com/office/drawing/2014/main" id="{7895A9AB-FB2B-4760-B3A3-54E3BEE087F2}"/>
              </a:ext>
            </a:extLst>
          </p:cNvPr>
          <p:cNvSpPr/>
          <p:nvPr/>
        </p:nvSpPr>
        <p:spPr>
          <a:xfrm>
            <a:off x="9588784" y="5362019"/>
            <a:ext cx="1462665" cy="448701"/>
          </a:xfrm>
          <a:prstGeom prst="rect">
            <a:avLst/>
          </a:prstGeom>
          <a:ln w="19050"/>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200" b="1" dirty="0">
                <a:latin typeface="DengXian" charset="-122"/>
                <a:ea typeface="DengXian" charset="-122"/>
                <a:cs typeface="DengXian" charset="-122"/>
              </a:rPr>
              <a:t>Number Picker:</a:t>
            </a:r>
          </a:p>
          <a:p>
            <a:pPr algn="ctr"/>
            <a:r>
              <a:rPr lang="en-US" sz="1200" b="1" dirty="0">
                <a:latin typeface="DengXian" charset="-122"/>
                <a:ea typeface="DengXian" charset="-122"/>
                <a:cs typeface="DengXian" charset="-122"/>
              </a:rPr>
              <a:t>Language</a:t>
            </a:r>
          </a:p>
        </p:txBody>
      </p:sp>
      <p:sp>
        <p:nvSpPr>
          <p:cNvPr id="63" name="Rectangle 62">
            <a:extLst>
              <a:ext uri="{FF2B5EF4-FFF2-40B4-BE49-F238E27FC236}">
                <a16:creationId xmlns:a16="http://schemas.microsoft.com/office/drawing/2014/main" id="{8FF0E13F-FEA2-4B57-BEA2-A7186D1B9E7A}"/>
              </a:ext>
            </a:extLst>
          </p:cNvPr>
          <p:cNvSpPr/>
          <p:nvPr/>
        </p:nvSpPr>
        <p:spPr>
          <a:xfrm>
            <a:off x="9733493" y="2715973"/>
            <a:ext cx="1164534" cy="2404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00" b="1" dirty="0">
                <a:latin typeface="DengXian" charset="-122"/>
                <a:ea typeface="DengXian" charset="-122"/>
                <a:cs typeface="DengXian" charset="-122"/>
              </a:rPr>
              <a:t>Button: exit</a:t>
            </a:r>
          </a:p>
        </p:txBody>
      </p:sp>
      <p:cxnSp>
        <p:nvCxnSpPr>
          <p:cNvPr id="65" name="Straight Arrow Connector 64">
            <a:extLst>
              <a:ext uri="{FF2B5EF4-FFF2-40B4-BE49-F238E27FC236}">
                <a16:creationId xmlns:a16="http://schemas.microsoft.com/office/drawing/2014/main" id="{5617E36C-D4CF-4453-BC05-1AEB14297D9E}"/>
              </a:ext>
            </a:extLst>
          </p:cNvPr>
          <p:cNvCxnSpPr>
            <a:cxnSpLocks/>
            <a:stCxn id="58" idx="0"/>
          </p:cNvCxnSpPr>
          <p:nvPr/>
        </p:nvCxnSpPr>
        <p:spPr>
          <a:xfrm flipH="1" flipV="1">
            <a:off x="10315761" y="4931409"/>
            <a:ext cx="4356" cy="430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1662B03-46A9-4C04-87E8-0327F66DDB0D}"/>
              </a:ext>
            </a:extLst>
          </p:cNvPr>
          <p:cNvCxnSpPr>
            <a:cxnSpLocks/>
          </p:cNvCxnSpPr>
          <p:nvPr/>
        </p:nvCxnSpPr>
        <p:spPr>
          <a:xfrm flipV="1">
            <a:off x="10315760" y="4345662"/>
            <a:ext cx="1" cy="3453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102">
            <a:extLst>
              <a:ext uri="{FF2B5EF4-FFF2-40B4-BE49-F238E27FC236}">
                <a16:creationId xmlns:a16="http://schemas.microsoft.com/office/drawing/2014/main" id="{32759E86-F920-4539-B017-32E86900ADA2}"/>
              </a:ext>
            </a:extLst>
          </p:cNvPr>
          <p:cNvCxnSpPr>
            <a:cxnSpLocks/>
            <a:stCxn id="188" idx="3"/>
            <a:endCxn id="58" idx="3"/>
          </p:cNvCxnSpPr>
          <p:nvPr/>
        </p:nvCxnSpPr>
        <p:spPr>
          <a:xfrm flipH="1">
            <a:off x="11051449" y="3896809"/>
            <a:ext cx="729702" cy="1689561"/>
          </a:xfrm>
          <a:prstGeom prst="bentConnector3">
            <a:avLst>
              <a:gd name="adj1" fmla="val -31328"/>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616CCC48-0B60-4756-A905-8C2205C881CD}"/>
              </a:ext>
            </a:extLst>
          </p:cNvPr>
          <p:cNvSpPr/>
          <p:nvPr/>
        </p:nvSpPr>
        <p:spPr>
          <a:xfrm>
            <a:off x="5348022" y="4731969"/>
            <a:ext cx="1172312" cy="2442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00" b="1" dirty="0">
                <a:latin typeface="DengXian" charset="-122"/>
                <a:ea typeface="DengXian" charset="-122"/>
                <a:cs typeface="DengXian" charset="-122"/>
              </a:rPr>
              <a:t>Button: </a:t>
            </a:r>
            <a:r>
              <a:rPr lang="en-US" altLang="zh-CN" sz="1000" b="1" dirty="0">
                <a:latin typeface="DengXian" charset="-122"/>
                <a:ea typeface="DengXian" charset="-122"/>
                <a:cs typeface="DengXian" charset="-122"/>
              </a:rPr>
              <a:t>confirm</a:t>
            </a:r>
            <a:endParaRPr lang="en-US" sz="1000" b="1" dirty="0">
              <a:latin typeface="DengXian" charset="-122"/>
              <a:ea typeface="DengXian" charset="-122"/>
              <a:cs typeface="DengXian" charset="-122"/>
            </a:endParaRPr>
          </a:p>
        </p:txBody>
      </p:sp>
      <p:cxnSp>
        <p:nvCxnSpPr>
          <p:cNvPr id="78" name="Straight Arrow Connector 77">
            <a:extLst>
              <a:ext uri="{FF2B5EF4-FFF2-40B4-BE49-F238E27FC236}">
                <a16:creationId xmlns:a16="http://schemas.microsoft.com/office/drawing/2014/main" id="{93380A26-2423-46C3-9B8B-AE5CA65601F1}"/>
              </a:ext>
            </a:extLst>
          </p:cNvPr>
          <p:cNvCxnSpPr>
            <a:cxnSpLocks/>
          </p:cNvCxnSpPr>
          <p:nvPr/>
        </p:nvCxnSpPr>
        <p:spPr>
          <a:xfrm flipH="1" flipV="1">
            <a:off x="10315760" y="2956401"/>
            <a:ext cx="1" cy="491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2407D383-6428-4FE4-9A39-752B8DE8CB45}"/>
              </a:ext>
            </a:extLst>
          </p:cNvPr>
          <p:cNvCxnSpPr>
            <a:cxnSpLocks/>
            <a:stCxn id="55" idx="2"/>
            <a:endCxn id="76" idx="0"/>
          </p:cNvCxnSpPr>
          <p:nvPr/>
        </p:nvCxnSpPr>
        <p:spPr>
          <a:xfrm>
            <a:off x="5934178" y="4459573"/>
            <a:ext cx="0" cy="272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itle 1">
            <a:extLst>
              <a:ext uri="{FF2B5EF4-FFF2-40B4-BE49-F238E27FC236}">
                <a16:creationId xmlns:a16="http://schemas.microsoft.com/office/drawing/2014/main" id="{230A28B5-C1E4-49A9-B361-2DBD716C592B}"/>
              </a:ext>
            </a:extLst>
          </p:cNvPr>
          <p:cNvSpPr txBox="1">
            <a:spLocks/>
          </p:cNvSpPr>
          <p:nvPr/>
        </p:nvSpPr>
        <p:spPr>
          <a:xfrm>
            <a:off x="202451" y="14960"/>
            <a:ext cx="5096783" cy="7169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t>Flowchart </a:t>
            </a:r>
            <a:r>
              <a:rPr lang="en-US" altLang="zh-CN" sz="3600" dirty="0"/>
              <a:t>of Design</a:t>
            </a:r>
            <a:endParaRPr lang="en-US" sz="3600" dirty="0"/>
          </a:p>
        </p:txBody>
      </p:sp>
      <p:cxnSp>
        <p:nvCxnSpPr>
          <p:cNvPr id="51" name="Straight Connector 50">
            <a:extLst>
              <a:ext uri="{FF2B5EF4-FFF2-40B4-BE49-F238E27FC236}">
                <a16:creationId xmlns:a16="http://schemas.microsoft.com/office/drawing/2014/main" id="{772E4352-7030-4F55-8F92-C11308EE6A88}"/>
              </a:ext>
            </a:extLst>
          </p:cNvPr>
          <p:cNvCxnSpPr>
            <a:cxnSpLocks/>
          </p:cNvCxnSpPr>
          <p:nvPr/>
        </p:nvCxnSpPr>
        <p:spPr>
          <a:xfrm>
            <a:off x="8695659" y="1021782"/>
            <a:ext cx="0" cy="5750052"/>
          </a:xfrm>
          <a:prstGeom prst="line">
            <a:avLst/>
          </a:prstGeom>
          <a:ln>
            <a:solidFill>
              <a:schemeClr val="tx1">
                <a:alpha val="31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405EBEF-BEAA-4E0C-A4CC-CFDEA77F1C82}"/>
              </a:ext>
            </a:extLst>
          </p:cNvPr>
          <p:cNvCxnSpPr/>
          <p:nvPr/>
        </p:nvCxnSpPr>
        <p:spPr>
          <a:xfrm>
            <a:off x="181588" y="779380"/>
            <a:ext cx="11828824" cy="0"/>
          </a:xfrm>
          <a:prstGeom prst="line">
            <a:avLst/>
          </a:prstGeom>
          <a:ln w="15875" cmpd="dbl"/>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241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4F209C-C20E-4FA7-B241-1EF4F8D193B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E4564234-45B0-4ED8-A9E2-199C0017327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CC133F-DA72-4F36-BCD9-83B5BFE7C334}"/>
              </a:ext>
            </a:extLst>
          </p:cNvPr>
          <p:cNvSpPr>
            <a:spLocks noGrp="1"/>
          </p:cNvSpPr>
          <p:nvPr>
            <p:ph type="title"/>
          </p:nvPr>
        </p:nvSpPr>
        <p:spPr>
          <a:xfrm>
            <a:off x="785282" y="182562"/>
            <a:ext cx="10515600" cy="1325563"/>
          </a:xfrm>
        </p:spPr>
        <p:txBody>
          <a:bodyPr>
            <a:normAutofit/>
          </a:bodyPr>
          <a:lstStyle/>
          <a:p>
            <a:pPr marL="571500" indent="-571500">
              <a:buFont typeface="Arial" panose="020B0604020202020204" pitchFamily="34" charset="0"/>
              <a:buChar char="•"/>
            </a:pPr>
            <a:r>
              <a:rPr lang="en-US" dirty="0">
                <a:solidFill>
                  <a:schemeClr val="bg1">
                    <a:lumMod val="95000"/>
                    <a:lumOff val="5000"/>
                  </a:schemeClr>
                </a:solidFill>
              </a:rPr>
              <a:t>Results of the App</a:t>
            </a:r>
          </a:p>
        </p:txBody>
      </p:sp>
      <p:pic>
        <p:nvPicPr>
          <p:cNvPr id="5" name="Content Placeholder 4" descr="A close up of a logo&#10;&#10;Description generated with high confidence">
            <a:extLst>
              <a:ext uri="{FF2B5EF4-FFF2-40B4-BE49-F238E27FC236}">
                <a16:creationId xmlns:a16="http://schemas.microsoft.com/office/drawing/2014/main" id="{06FB5CDA-AEE5-4DF1-A06C-F3D84C3CE937}"/>
              </a:ext>
            </a:extLst>
          </p:cNvPr>
          <p:cNvPicPr>
            <a:picLocks noGrp="1" noChangeAspect="1"/>
          </p:cNvPicPr>
          <p:nvPr>
            <p:ph idx="1"/>
          </p:nvPr>
        </p:nvPicPr>
        <p:blipFill>
          <a:blip r:embed="rId3">
            <a:duotone>
              <a:prstClr val="black"/>
              <a:schemeClr val="tx2">
                <a:lumMod val="10000"/>
                <a:tint val="45000"/>
                <a:satMod val="400000"/>
              </a:schemeClr>
            </a:duotone>
          </a:blip>
          <a:stretch>
            <a:fillRect/>
          </a:stretch>
        </p:blipFill>
        <p:spPr>
          <a:xfrm>
            <a:off x="10173756" y="-26198"/>
            <a:ext cx="2254252" cy="1690689"/>
          </a:xfrm>
        </p:spPr>
      </p:pic>
      <p:sp>
        <p:nvSpPr>
          <p:cNvPr id="9" name="Title 1">
            <a:extLst>
              <a:ext uri="{FF2B5EF4-FFF2-40B4-BE49-F238E27FC236}">
                <a16:creationId xmlns:a16="http://schemas.microsoft.com/office/drawing/2014/main" id="{8A1303C3-569A-47CB-B3B1-0DF887E6A658}"/>
              </a:ext>
            </a:extLst>
          </p:cNvPr>
          <p:cNvSpPr txBox="1">
            <a:spLocks/>
          </p:cNvSpPr>
          <p:nvPr/>
        </p:nvSpPr>
        <p:spPr>
          <a:xfrm>
            <a:off x="259659" y="2108634"/>
            <a:ext cx="3665728" cy="610976"/>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dirty="0" err="1"/>
              <a:t>PhotoActivity</a:t>
            </a:r>
            <a:r>
              <a:rPr lang="en-US" altLang="zh-CN" sz="2400" dirty="0"/>
              <a:t>:</a:t>
            </a:r>
            <a:endParaRPr lang="en-US" sz="2400" dirty="0"/>
          </a:p>
        </p:txBody>
      </p:sp>
      <p:sp>
        <p:nvSpPr>
          <p:cNvPr id="29" name="Rectangle 28">
            <a:extLst>
              <a:ext uri="{FF2B5EF4-FFF2-40B4-BE49-F238E27FC236}">
                <a16:creationId xmlns:a16="http://schemas.microsoft.com/office/drawing/2014/main" id="{BED10A9B-3C1C-4A31-8F8D-E76A939869A7}"/>
              </a:ext>
            </a:extLst>
          </p:cNvPr>
          <p:cNvSpPr/>
          <p:nvPr/>
        </p:nvSpPr>
        <p:spPr>
          <a:xfrm>
            <a:off x="353971" y="2673395"/>
            <a:ext cx="3564221" cy="407030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itle 1">
            <a:extLst>
              <a:ext uri="{FF2B5EF4-FFF2-40B4-BE49-F238E27FC236}">
                <a16:creationId xmlns:a16="http://schemas.microsoft.com/office/drawing/2014/main" id="{7035E060-805D-493C-8647-5DEA50B0717D}"/>
              </a:ext>
            </a:extLst>
          </p:cNvPr>
          <p:cNvSpPr txBox="1">
            <a:spLocks/>
          </p:cNvSpPr>
          <p:nvPr/>
        </p:nvSpPr>
        <p:spPr>
          <a:xfrm>
            <a:off x="4257827" y="2108634"/>
            <a:ext cx="3665728" cy="610976"/>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dirty="0" err="1"/>
              <a:t>RecognitionActivity</a:t>
            </a:r>
            <a:r>
              <a:rPr lang="en-US" altLang="zh-CN" sz="2400" dirty="0"/>
              <a:t>:</a:t>
            </a:r>
            <a:endParaRPr lang="en-US" sz="2400" dirty="0"/>
          </a:p>
        </p:txBody>
      </p:sp>
      <p:sp>
        <p:nvSpPr>
          <p:cNvPr id="48" name="Rectangle 47">
            <a:extLst>
              <a:ext uri="{FF2B5EF4-FFF2-40B4-BE49-F238E27FC236}">
                <a16:creationId xmlns:a16="http://schemas.microsoft.com/office/drawing/2014/main" id="{4DD94696-7C97-4D83-9A40-A8CC4E765240}"/>
              </a:ext>
            </a:extLst>
          </p:cNvPr>
          <p:cNvSpPr/>
          <p:nvPr/>
        </p:nvSpPr>
        <p:spPr>
          <a:xfrm>
            <a:off x="4352139" y="2673395"/>
            <a:ext cx="3564221" cy="407030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itle 1">
            <a:extLst>
              <a:ext uri="{FF2B5EF4-FFF2-40B4-BE49-F238E27FC236}">
                <a16:creationId xmlns:a16="http://schemas.microsoft.com/office/drawing/2014/main" id="{62C5D9ED-7206-411A-97E1-B9871E904095}"/>
              </a:ext>
            </a:extLst>
          </p:cNvPr>
          <p:cNvSpPr txBox="1">
            <a:spLocks/>
          </p:cNvSpPr>
          <p:nvPr/>
        </p:nvSpPr>
        <p:spPr>
          <a:xfrm>
            <a:off x="8299554" y="2108633"/>
            <a:ext cx="3986758" cy="75839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500" dirty="0" err="1"/>
              <a:t>SearchActivity</a:t>
            </a:r>
            <a:r>
              <a:rPr lang="en-US" altLang="zh-CN" sz="2300" dirty="0"/>
              <a:t>:</a:t>
            </a:r>
            <a:endParaRPr lang="en-US" sz="2300" dirty="0"/>
          </a:p>
        </p:txBody>
      </p:sp>
      <p:sp>
        <p:nvSpPr>
          <p:cNvPr id="52" name="Rectangle 51">
            <a:extLst>
              <a:ext uri="{FF2B5EF4-FFF2-40B4-BE49-F238E27FC236}">
                <a16:creationId xmlns:a16="http://schemas.microsoft.com/office/drawing/2014/main" id="{966CD694-F713-42FE-9C6D-5102502B801A}"/>
              </a:ext>
            </a:extLst>
          </p:cNvPr>
          <p:cNvSpPr/>
          <p:nvPr/>
        </p:nvSpPr>
        <p:spPr>
          <a:xfrm>
            <a:off x="8350308" y="2673395"/>
            <a:ext cx="3564221" cy="407030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447D71-1FCB-408B-B0A2-F16760F29816}"/>
              </a:ext>
            </a:extLst>
          </p:cNvPr>
          <p:cNvPicPr>
            <a:picLocks noChangeAspect="1"/>
          </p:cNvPicPr>
          <p:nvPr/>
        </p:nvPicPr>
        <p:blipFill>
          <a:blip r:embed="rId4"/>
          <a:stretch>
            <a:fillRect/>
          </a:stretch>
        </p:blipFill>
        <p:spPr>
          <a:xfrm>
            <a:off x="618588" y="2766840"/>
            <a:ext cx="2947870" cy="3929630"/>
          </a:xfrm>
          <a:prstGeom prst="rect">
            <a:avLst/>
          </a:prstGeom>
        </p:spPr>
      </p:pic>
      <p:pic>
        <p:nvPicPr>
          <p:cNvPr id="17" name="Picture 16">
            <a:extLst>
              <a:ext uri="{FF2B5EF4-FFF2-40B4-BE49-F238E27FC236}">
                <a16:creationId xmlns:a16="http://schemas.microsoft.com/office/drawing/2014/main" id="{8303F9E8-ECC9-4B65-8117-3A27848A4CC8}"/>
              </a:ext>
            </a:extLst>
          </p:cNvPr>
          <p:cNvPicPr>
            <a:picLocks noChangeAspect="1"/>
          </p:cNvPicPr>
          <p:nvPr/>
        </p:nvPicPr>
        <p:blipFill>
          <a:blip r:embed="rId5"/>
          <a:stretch>
            <a:fillRect/>
          </a:stretch>
        </p:blipFill>
        <p:spPr>
          <a:xfrm>
            <a:off x="4659166" y="2766840"/>
            <a:ext cx="2950166" cy="3932691"/>
          </a:xfrm>
          <a:prstGeom prst="rect">
            <a:avLst/>
          </a:prstGeom>
        </p:spPr>
      </p:pic>
      <p:pic>
        <p:nvPicPr>
          <p:cNvPr id="18" name="Picture 17">
            <a:extLst>
              <a:ext uri="{FF2B5EF4-FFF2-40B4-BE49-F238E27FC236}">
                <a16:creationId xmlns:a16="http://schemas.microsoft.com/office/drawing/2014/main" id="{2568419D-8B74-4A7E-AFAA-D1672313266B}"/>
              </a:ext>
            </a:extLst>
          </p:cNvPr>
          <p:cNvPicPr>
            <a:picLocks noChangeAspect="1"/>
          </p:cNvPicPr>
          <p:nvPr/>
        </p:nvPicPr>
        <p:blipFill>
          <a:blip r:embed="rId6"/>
          <a:stretch>
            <a:fillRect/>
          </a:stretch>
        </p:blipFill>
        <p:spPr>
          <a:xfrm>
            <a:off x="8698673" y="2766840"/>
            <a:ext cx="2950166" cy="3932690"/>
          </a:xfrm>
          <a:prstGeom prst="rect">
            <a:avLst/>
          </a:prstGeom>
        </p:spPr>
      </p:pic>
    </p:spTree>
    <p:extLst>
      <p:ext uri="{BB962C8B-B14F-4D97-AF65-F5344CB8AC3E}">
        <p14:creationId xmlns:p14="http://schemas.microsoft.com/office/powerpoint/2010/main" val="2379713585"/>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4F209C-C20E-4FA7-B241-1EF4F8D193B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E4564234-45B0-4ED8-A9E2-199C0017327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CC133F-DA72-4F36-BCD9-83B5BFE7C334}"/>
              </a:ext>
            </a:extLst>
          </p:cNvPr>
          <p:cNvSpPr>
            <a:spLocks noGrp="1"/>
          </p:cNvSpPr>
          <p:nvPr>
            <p:ph type="title"/>
          </p:nvPr>
        </p:nvSpPr>
        <p:spPr>
          <a:xfrm>
            <a:off x="785282" y="182562"/>
            <a:ext cx="10515600" cy="1325563"/>
          </a:xfrm>
        </p:spPr>
        <p:txBody>
          <a:bodyPr>
            <a:normAutofit/>
          </a:bodyPr>
          <a:lstStyle/>
          <a:p>
            <a:pPr marL="571500" indent="-571500">
              <a:buFont typeface="Arial" panose="020B0604020202020204" pitchFamily="34" charset="0"/>
              <a:buChar char="•"/>
            </a:pPr>
            <a:r>
              <a:rPr lang="en-US" altLang="zh-CN" dirty="0">
                <a:solidFill>
                  <a:schemeClr val="bg1">
                    <a:lumMod val="95000"/>
                    <a:lumOff val="5000"/>
                  </a:schemeClr>
                </a:solidFill>
              </a:rPr>
              <a:t>Feedbacks of Use	</a:t>
            </a:r>
            <a:endParaRPr lang="en-US" dirty="0">
              <a:solidFill>
                <a:schemeClr val="bg1">
                  <a:lumMod val="95000"/>
                  <a:lumOff val="5000"/>
                </a:schemeClr>
              </a:solidFill>
            </a:endParaRPr>
          </a:p>
        </p:txBody>
      </p:sp>
      <p:pic>
        <p:nvPicPr>
          <p:cNvPr id="5" name="Content Placeholder 4" descr="A close up of a logo&#10;&#10;Description generated with high confidence">
            <a:extLst>
              <a:ext uri="{FF2B5EF4-FFF2-40B4-BE49-F238E27FC236}">
                <a16:creationId xmlns:a16="http://schemas.microsoft.com/office/drawing/2014/main" id="{06FB5CDA-AEE5-4DF1-A06C-F3D84C3CE937}"/>
              </a:ext>
            </a:extLst>
          </p:cNvPr>
          <p:cNvPicPr>
            <a:picLocks noGrp="1" noChangeAspect="1"/>
          </p:cNvPicPr>
          <p:nvPr>
            <p:ph idx="1"/>
          </p:nvPr>
        </p:nvPicPr>
        <p:blipFill>
          <a:blip r:embed="rId2">
            <a:duotone>
              <a:prstClr val="black"/>
              <a:schemeClr val="tx2">
                <a:lumMod val="10000"/>
                <a:tint val="45000"/>
                <a:satMod val="400000"/>
              </a:schemeClr>
            </a:duotone>
          </a:blip>
          <a:stretch>
            <a:fillRect/>
          </a:stretch>
        </p:blipFill>
        <p:spPr>
          <a:xfrm>
            <a:off x="10173756" y="-26198"/>
            <a:ext cx="2254252" cy="1690689"/>
          </a:xfrm>
        </p:spPr>
      </p:pic>
      <p:sp>
        <p:nvSpPr>
          <p:cNvPr id="9" name="Title 1">
            <a:extLst>
              <a:ext uri="{FF2B5EF4-FFF2-40B4-BE49-F238E27FC236}">
                <a16:creationId xmlns:a16="http://schemas.microsoft.com/office/drawing/2014/main" id="{8A1303C3-569A-47CB-B3B1-0DF887E6A658}"/>
              </a:ext>
            </a:extLst>
          </p:cNvPr>
          <p:cNvSpPr txBox="1">
            <a:spLocks/>
          </p:cNvSpPr>
          <p:nvPr/>
        </p:nvSpPr>
        <p:spPr>
          <a:xfrm>
            <a:off x="259659" y="2108634"/>
            <a:ext cx="3665728" cy="610976"/>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dirty="0"/>
              <a:t>Positive</a:t>
            </a:r>
            <a:endParaRPr lang="en-US" sz="2400" dirty="0"/>
          </a:p>
        </p:txBody>
      </p:sp>
      <p:sp>
        <p:nvSpPr>
          <p:cNvPr id="29" name="Rectangle 28">
            <a:extLst>
              <a:ext uri="{FF2B5EF4-FFF2-40B4-BE49-F238E27FC236}">
                <a16:creationId xmlns:a16="http://schemas.microsoft.com/office/drawing/2014/main" id="{BED10A9B-3C1C-4A31-8F8D-E76A939869A7}"/>
              </a:ext>
            </a:extLst>
          </p:cNvPr>
          <p:cNvSpPr/>
          <p:nvPr/>
        </p:nvSpPr>
        <p:spPr>
          <a:xfrm>
            <a:off x="353971" y="2673395"/>
            <a:ext cx="3564221" cy="327020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itle 1">
            <a:extLst>
              <a:ext uri="{FF2B5EF4-FFF2-40B4-BE49-F238E27FC236}">
                <a16:creationId xmlns:a16="http://schemas.microsoft.com/office/drawing/2014/main" id="{7035E060-805D-493C-8647-5DEA50B0717D}"/>
              </a:ext>
            </a:extLst>
          </p:cNvPr>
          <p:cNvSpPr txBox="1">
            <a:spLocks/>
          </p:cNvSpPr>
          <p:nvPr/>
        </p:nvSpPr>
        <p:spPr>
          <a:xfrm>
            <a:off x="4257827" y="2108634"/>
            <a:ext cx="3665728" cy="610976"/>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dirty="0"/>
              <a:t>Negative</a:t>
            </a:r>
            <a:endParaRPr lang="en-US" sz="2400" dirty="0"/>
          </a:p>
        </p:txBody>
      </p:sp>
      <p:sp>
        <p:nvSpPr>
          <p:cNvPr id="48" name="Rectangle 47">
            <a:extLst>
              <a:ext uri="{FF2B5EF4-FFF2-40B4-BE49-F238E27FC236}">
                <a16:creationId xmlns:a16="http://schemas.microsoft.com/office/drawing/2014/main" id="{4DD94696-7C97-4D83-9A40-A8CC4E765240}"/>
              </a:ext>
            </a:extLst>
          </p:cNvPr>
          <p:cNvSpPr/>
          <p:nvPr/>
        </p:nvSpPr>
        <p:spPr>
          <a:xfrm>
            <a:off x="4352139" y="2673395"/>
            <a:ext cx="3564221" cy="327020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itle 1">
            <a:extLst>
              <a:ext uri="{FF2B5EF4-FFF2-40B4-BE49-F238E27FC236}">
                <a16:creationId xmlns:a16="http://schemas.microsoft.com/office/drawing/2014/main" id="{62C5D9ED-7206-411A-97E1-B9871E904095}"/>
              </a:ext>
            </a:extLst>
          </p:cNvPr>
          <p:cNvSpPr txBox="1">
            <a:spLocks/>
          </p:cNvSpPr>
          <p:nvPr/>
        </p:nvSpPr>
        <p:spPr>
          <a:xfrm>
            <a:off x="8299554" y="2108634"/>
            <a:ext cx="3665728" cy="610976"/>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800" dirty="0"/>
              <a:t>To be done:</a:t>
            </a:r>
            <a:endParaRPr lang="en-US" sz="2800" dirty="0"/>
          </a:p>
        </p:txBody>
      </p:sp>
      <p:sp>
        <p:nvSpPr>
          <p:cNvPr id="52" name="Rectangle 51">
            <a:extLst>
              <a:ext uri="{FF2B5EF4-FFF2-40B4-BE49-F238E27FC236}">
                <a16:creationId xmlns:a16="http://schemas.microsoft.com/office/drawing/2014/main" id="{966CD694-F713-42FE-9C6D-5102502B801A}"/>
              </a:ext>
            </a:extLst>
          </p:cNvPr>
          <p:cNvSpPr/>
          <p:nvPr/>
        </p:nvSpPr>
        <p:spPr>
          <a:xfrm>
            <a:off x="8350308" y="2673395"/>
            <a:ext cx="3564221" cy="327020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itle 1">
            <a:extLst>
              <a:ext uri="{FF2B5EF4-FFF2-40B4-BE49-F238E27FC236}">
                <a16:creationId xmlns:a16="http://schemas.microsoft.com/office/drawing/2014/main" id="{42273B8F-FAA8-417A-8EAC-9C821CE4408C}"/>
              </a:ext>
            </a:extLst>
          </p:cNvPr>
          <p:cNvSpPr txBox="1">
            <a:spLocks/>
          </p:cNvSpPr>
          <p:nvPr/>
        </p:nvSpPr>
        <p:spPr>
          <a:xfrm>
            <a:off x="391200" y="2794433"/>
            <a:ext cx="3447375" cy="306344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altLang="zh-CN" sz="1800" dirty="0"/>
              <a:t>Building blocks listed above are applied and utilized.</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Communication between multiple activities work properly.</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Logics and relationships shown in the flowchart are exactly implemented. </a:t>
            </a:r>
            <a:endParaRPr lang="en-US" sz="2000" dirty="0"/>
          </a:p>
        </p:txBody>
      </p:sp>
      <p:sp>
        <p:nvSpPr>
          <p:cNvPr id="54" name="Title 1">
            <a:extLst>
              <a:ext uri="{FF2B5EF4-FFF2-40B4-BE49-F238E27FC236}">
                <a16:creationId xmlns:a16="http://schemas.microsoft.com/office/drawing/2014/main" id="{1CFC505C-23FC-4CD4-8973-243BB6D70746}"/>
              </a:ext>
            </a:extLst>
          </p:cNvPr>
          <p:cNvSpPr txBox="1">
            <a:spLocks/>
          </p:cNvSpPr>
          <p:nvPr/>
        </p:nvSpPr>
        <p:spPr>
          <a:xfrm>
            <a:off x="4485135" y="2794433"/>
            <a:ext cx="3247315" cy="306344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altLang="zh-CN" sz="1800" dirty="0"/>
              <a:t>The testing accuracy of the current model in the device is very </a:t>
            </a:r>
            <a:r>
              <a:rPr lang="en-US" altLang="zh-CN" sz="1800" dirty="0" err="1"/>
              <a:t>very</a:t>
            </a:r>
            <a:r>
              <a:rPr lang="en-US" altLang="zh-CN" sz="1800" dirty="0"/>
              <a:t> </a:t>
            </a:r>
            <a:r>
              <a:rPr lang="en-US" altLang="zh-CN" sz="1800" i="1" u="sng" dirty="0"/>
              <a:t>LOW</a:t>
            </a:r>
            <a:r>
              <a:rPr lang="en-US" altLang="zh-CN" sz="1800" dirty="0"/>
              <a:t>, which may be due to the reason that the distributions of data in the training set and testing set differ significantly, such that the trained neural network are overfitted to the online training data source.</a:t>
            </a:r>
          </a:p>
          <a:p>
            <a:pPr marL="342900" indent="-342900">
              <a:buFont typeface="Arial" panose="020B0604020202020204" pitchFamily="34" charset="0"/>
              <a:buChar char="•"/>
            </a:pPr>
            <a:endParaRPr lang="en-US" sz="2000" dirty="0"/>
          </a:p>
        </p:txBody>
      </p:sp>
      <p:sp>
        <p:nvSpPr>
          <p:cNvPr id="55" name="Title 1">
            <a:extLst>
              <a:ext uri="{FF2B5EF4-FFF2-40B4-BE49-F238E27FC236}">
                <a16:creationId xmlns:a16="http://schemas.microsoft.com/office/drawing/2014/main" id="{3E75A8AE-88D7-4329-92F8-602A632E8EA4}"/>
              </a:ext>
            </a:extLst>
          </p:cNvPr>
          <p:cNvSpPr txBox="1">
            <a:spLocks/>
          </p:cNvSpPr>
          <p:nvPr/>
        </p:nvSpPr>
        <p:spPr>
          <a:xfrm>
            <a:off x="8484389" y="2794433"/>
            <a:ext cx="3447375" cy="306344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altLang="zh-CN" sz="1800" dirty="0"/>
              <a:t>May use more complicated convolutional neural network instead of the simple linear classifier to improve accuracy.</a:t>
            </a:r>
          </a:p>
          <a:p>
            <a:r>
              <a:rPr lang="en-US" altLang="zh-CN" sz="1800" dirty="0"/>
              <a:t>  </a:t>
            </a:r>
          </a:p>
          <a:p>
            <a:pPr marL="342900" indent="-342900">
              <a:buFont typeface="Arial" panose="020B0604020202020204" pitchFamily="34" charset="0"/>
              <a:buChar char="•"/>
            </a:pPr>
            <a:r>
              <a:rPr lang="en-US" altLang="zh-CN" sz="1800" dirty="0"/>
              <a:t>May use the local data gathered by the testing devices to train the network. But this may cause overfitting again when using the app on another device. </a:t>
            </a:r>
            <a:endParaRPr lang="en-US" sz="2000" dirty="0"/>
          </a:p>
        </p:txBody>
      </p:sp>
    </p:spTree>
    <p:extLst>
      <p:ext uri="{BB962C8B-B14F-4D97-AF65-F5344CB8AC3E}">
        <p14:creationId xmlns:p14="http://schemas.microsoft.com/office/powerpoint/2010/main" val="3192359199"/>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2C6A2225-94AF-4BC4-98F4-77746E7B10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5108" y="1"/>
            <a:ext cx="4666892" cy="3612937"/>
          </a:xfrm>
          <a:custGeom>
            <a:avLst/>
            <a:gdLst>
              <a:gd name="connsiteX0" fmla="*/ 192227 w 4666892"/>
              <a:gd name="connsiteY0" fmla="*/ 0 h 3612937"/>
              <a:gd name="connsiteX1" fmla="*/ 4666892 w 4666892"/>
              <a:gd name="connsiteY1" fmla="*/ 0 h 3612937"/>
              <a:gd name="connsiteX2" fmla="*/ 4666892 w 4666892"/>
              <a:gd name="connsiteY2" fmla="*/ 2643684 h 3612937"/>
              <a:gd name="connsiteX3" fmla="*/ 4657487 w 4666892"/>
              <a:gd name="connsiteY3" fmla="*/ 2656262 h 3612937"/>
              <a:gd name="connsiteX4" fmla="*/ 2628900 w 4666892"/>
              <a:gd name="connsiteY4" fmla="*/ 3612937 h 3612937"/>
              <a:gd name="connsiteX5" fmla="*/ 0 w 4666892"/>
              <a:gd name="connsiteY5" fmla="*/ 984037 h 3612937"/>
              <a:gd name="connsiteX6" fmla="*/ 118190 w 4666892"/>
              <a:gd name="connsiteY6" fmla="*/ 202283 h 3612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6892" h="3612937">
                <a:moveTo>
                  <a:pt x="192227" y="0"/>
                </a:moveTo>
                <a:lnTo>
                  <a:pt x="4666892" y="0"/>
                </a:lnTo>
                <a:lnTo>
                  <a:pt x="4666892" y="2643684"/>
                </a:lnTo>
                <a:lnTo>
                  <a:pt x="4657487" y="2656262"/>
                </a:lnTo>
                <a:cubicBezTo>
                  <a:pt x="4175308" y="3240527"/>
                  <a:pt x="3445594" y="3612937"/>
                  <a:pt x="2628900" y="3612937"/>
                </a:cubicBezTo>
                <a:cubicBezTo>
                  <a:pt x="1176999" y="3612937"/>
                  <a:pt x="0" y="2435938"/>
                  <a:pt x="0" y="984037"/>
                </a:cubicBezTo>
                <a:cubicBezTo>
                  <a:pt x="0" y="711806"/>
                  <a:pt x="41379" y="449239"/>
                  <a:pt x="118190" y="2022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648F5915-2CE1-4F74-88C5-D4366893D2D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4737" y="3918051"/>
            <a:ext cx="3587263" cy="2939948"/>
          </a:xfrm>
          <a:custGeom>
            <a:avLst/>
            <a:gdLst>
              <a:gd name="connsiteX0" fmla="*/ 2070613 w 3587263"/>
              <a:gd name="connsiteY0" fmla="*/ 0 h 2939948"/>
              <a:gd name="connsiteX1" fmla="*/ 3534758 w 3587263"/>
              <a:gd name="connsiteY1" fmla="*/ 606469 h 2939948"/>
              <a:gd name="connsiteX2" fmla="*/ 3587263 w 3587263"/>
              <a:gd name="connsiteY2" fmla="*/ 664240 h 2939948"/>
              <a:gd name="connsiteX3" fmla="*/ 3587263 w 3587263"/>
              <a:gd name="connsiteY3" fmla="*/ 2939948 h 2939948"/>
              <a:gd name="connsiteX4" fmla="*/ 193241 w 3587263"/>
              <a:gd name="connsiteY4" fmla="*/ 2939948 h 2939948"/>
              <a:gd name="connsiteX5" fmla="*/ 162719 w 3587263"/>
              <a:gd name="connsiteY5" fmla="*/ 2876589 h 2939948"/>
              <a:gd name="connsiteX6" fmla="*/ 0 w 3587263"/>
              <a:gd name="connsiteY6" fmla="*/ 2070613 h 2939948"/>
              <a:gd name="connsiteX7" fmla="*/ 2070613 w 3587263"/>
              <a:gd name="connsiteY7" fmla="*/ 0 h 293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7263" h="2939948">
                <a:moveTo>
                  <a:pt x="2070613" y="0"/>
                </a:moveTo>
                <a:cubicBezTo>
                  <a:pt x="2642397" y="0"/>
                  <a:pt x="3160050" y="231761"/>
                  <a:pt x="3534758" y="606469"/>
                </a:cubicBezTo>
                <a:lnTo>
                  <a:pt x="3587263" y="664240"/>
                </a:lnTo>
                <a:lnTo>
                  <a:pt x="3587263" y="2939948"/>
                </a:lnTo>
                <a:lnTo>
                  <a:pt x="193241" y="2939948"/>
                </a:lnTo>
                <a:lnTo>
                  <a:pt x="162719" y="2876589"/>
                </a:lnTo>
                <a:cubicBezTo>
                  <a:pt x="57940" y="2628865"/>
                  <a:pt x="0" y="2356505"/>
                  <a:pt x="0" y="2070613"/>
                </a:cubicBezTo>
                <a:cubicBezTo>
                  <a:pt x="0" y="927045"/>
                  <a:pt x="927045" y="0"/>
                  <a:pt x="2070613"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lose up of a hand&#10;&#10;Description generated with very high confidence">
            <a:extLst>
              <a:ext uri="{FF2B5EF4-FFF2-40B4-BE49-F238E27FC236}">
                <a16:creationId xmlns:a16="http://schemas.microsoft.com/office/drawing/2014/main" id="{0E2CAD76-17F9-4D23-87EC-F1446F8C161E}"/>
              </a:ext>
            </a:extLst>
          </p:cNvPr>
          <p:cNvPicPr>
            <a:picLocks noChangeAspect="1"/>
          </p:cNvPicPr>
          <p:nvPr/>
        </p:nvPicPr>
        <p:blipFill rotWithShape="1">
          <a:blip r:embed="rId3"/>
          <a:srcRect t="11359" r="-4" b="12049"/>
          <a:stretch/>
        </p:blipFill>
        <p:spPr>
          <a:xfrm>
            <a:off x="7689829" y="10"/>
            <a:ext cx="4502173" cy="3448209"/>
          </a:xfrm>
          <a:custGeom>
            <a:avLst/>
            <a:gdLst>
              <a:gd name="connsiteX0" fmla="*/ 205627 w 4502173"/>
              <a:gd name="connsiteY0" fmla="*/ 0 h 3448219"/>
              <a:gd name="connsiteX1" fmla="*/ 4502173 w 4502173"/>
              <a:gd name="connsiteY1" fmla="*/ 0 h 3448219"/>
              <a:gd name="connsiteX2" fmla="*/ 4502173 w 4502173"/>
              <a:gd name="connsiteY2" fmla="*/ 2368934 h 3448219"/>
              <a:gd name="connsiteX3" fmla="*/ 4365663 w 4502173"/>
              <a:gd name="connsiteY3" fmla="*/ 2551486 h 3448219"/>
              <a:gd name="connsiteX4" fmla="*/ 2464181 w 4502173"/>
              <a:gd name="connsiteY4" fmla="*/ 3448219 h 3448219"/>
              <a:gd name="connsiteX5" fmla="*/ 0 w 4502173"/>
              <a:gd name="connsiteY5" fmla="*/ 984038 h 3448219"/>
              <a:gd name="connsiteX6" fmla="*/ 193648 w 4502173"/>
              <a:gd name="connsiteY6" fmla="*/ 24867 h 344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73" h="3448219">
                <a:moveTo>
                  <a:pt x="205627" y="0"/>
                </a:moveTo>
                <a:lnTo>
                  <a:pt x="4502173" y="0"/>
                </a:lnTo>
                <a:lnTo>
                  <a:pt x="4502173" y="2368934"/>
                </a:lnTo>
                <a:lnTo>
                  <a:pt x="4365663" y="2551486"/>
                </a:lnTo>
                <a:cubicBezTo>
                  <a:pt x="3913696" y="3099144"/>
                  <a:pt x="3229704" y="3448219"/>
                  <a:pt x="2464181" y="3448219"/>
                </a:cubicBezTo>
                <a:cubicBezTo>
                  <a:pt x="1103251" y="3448219"/>
                  <a:pt x="0" y="2344968"/>
                  <a:pt x="0" y="984038"/>
                </a:cubicBezTo>
                <a:cubicBezTo>
                  <a:pt x="0" y="643806"/>
                  <a:pt x="68954" y="319678"/>
                  <a:pt x="193648" y="24867"/>
                </a:cubicBezTo>
                <a:close/>
              </a:path>
            </a:pathLst>
          </a:custGeom>
        </p:spPr>
      </p:pic>
      <p:pic>
        <p:nvPicPr>
          <p:cNvPr id="11" name="Picture 10" descr="A close up of a logo&#10;&#10;Description generated with high confidence">
            <a:extLst>
              <a:ext uri="{FF2B5EF4-FFF2-40B4-BE49-F238E27FC236}">
                <a16:creationId xmlns:a16="http://schemas.microsoft.com/office/drawing/2014/main" id="{73565C55-6255-4B9B-96EF-CA3C18B1A5B8}"/>
              </a:ext>
            </a:extLst>
          </p:cNvPr>
          <p:cNvPicPr>
            <a:picLocks noChangeAspect="1"/>
          </p:cNvPicPr>
          <p:nvPr/>
        </p:nvPicPr>
        <p:blipFill rotWithShape="1">
          <a:blip r:embed="rId4"/>
          <a:srcRect l="4411" r="3101" b="1"/>
          <a:stretch/>
        </p:blipFill>
        <p:spPr>
          <a:xfrm>
            <a:off x="8768827" y="4082141"/>
            <a:ext cx="3423175" cy="2775859"/>
          </a:xfrm>
          <a:custGeom>
            <a:avLst/>
            <a:gdLst>
              <a:gd name="connsiteX0" fmla="*/ 1906524 w 3423175"/>
              <a:gd name="connsiteY0" fmla="*/ 0 h 2775859"/>
              <a:gd name="connsiteX1" fmla="*/ 3377691 w 3423175"/>
              <a:gd name="connsiteY1" fmla="*/ 693798 h 2775859"/>
              <a:gd name="connsiteX2" fmla="*/ 3423175 w 3423175"/>
              <a:gd name="connsiteY2" fmla="*/ 754624 h 2775859"/>
              <a:gd name="connsiteX3" fmla="*/ 3423175 w 3423175"/>
              <a:gd name="connsiteY3" fmla="*/ 2775859 h 2775859"/>
              <a:gd name="connsiteX4" fmla="*/ 211114 w 3423175"/>
              <a:gd name="connsiteY4" fmla="*/ 2775859 h 2775859"/>
              <a:gd name="connsiteX5" fmla="*/ 149824 w 3423175"/>
              <a:gd name="connsiteY5" fmla="*/ 2648629 h 2775859"/>
              <a:gd name="connsiteX6" fmla="*/ 0 w 3423175"/>
              <a:gd name="connsiteY6" fmla="*/ 1906524 h 2775859"/>
              <a:gd name="connsiteX7" fmla="*/ 1906524 w 3423175"/>
              <a:gd name="connsiteY7" fmla="*/ 0 h 277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p:spPr>
      </p:pic>
      <p:sp>
        <p:nvSpPr>
          <p:cNvPr id="2" name="Title 1">
            <a:extLst>
              <a:ext uri="{FF2B5EF4-FFF2-40B4-BE49-F238E27FC236}">
                <a16:creationId xmlns:a16="http://schemas.microsoft.com/office/drawing/2014/main" id="{14920543-8A06-4210-A1BA-85EC4945DFD2}"/>
              </a:ext>
            </a:extLst>
          </p:cNvPr>
          <p:cNvSpPr>
            <a:spLocks noGrp="1"/>
          </p:cNvSpPr>
          <p:nvPr>
            <p:ph type="title"/>
          </p:nvPr>
        </p:nvSpPr>
        <p:spPr>
          <a:xfrm>
            <a:off x="801098" y="1396289"/>
            <a:ext cx="6387102" cy="1325563"/>
          </a:xfrm>
        </p:spPr>
        <p:txBody>
          <a:bodyPr vert="horz" lIns="91440" tIns="45720" rIns="91440" bIns="45720" rtlCol="0" anchor="ctr">
            <a:normAutofit/>
          </a:bodyPr>
          <a:lstStyle/>
          <a:p>
            <a:r>
              <a:rPr lang="en-US" altLang="zh-CN" kern="1200" dirty="0">
                <a:solidFill>
                  <a:schemeClr val="tx1"/>
                </a:solidFill>
                <a:latin typeface="+mj-lt"/>
                <a:ea typeface="+mj-ea"/>
                <a:cs typeface="+mj-cs"/>
              </a:rPr>
              <a:t>Thanks for Watching!</a:t>
            </a:r>
            <a:endParaRPr lang="en-US" kern="1200" dirty="0">
              <a:solidFill>
                <a:schemeClr val="tx1"/>
              </a:solidFill>
              <a:latin typeface="+mj-lt"/>
              <a:ea typeface="+mj-ea"/>
              <a:cs typeface="+mj-cs"/>
            </a:endParaRPr>
          </a:p>
        </p:txBody>
      </p:sp>
      <p:sp>
        <p:nvSpPr>
          <p:cNvPr id="7" name="Title 1">
            <a:extLst>
              <a:ext uri="{FF2B5EF4-FFF2-40B4-BE49-F238E27FC236}">
                <a16:creationId xmlns:a16="http://schemas.microsoft.com/office/drawing/2014/main" id="{DD034CC6-99C6-4CE1-9242-78AD7CC41E86}"/>
              </a:ext>
            </a:extLst>
          </p:cNvPr>
          <p:cNvSpPr txBox="1">
            <a:spLocks/>
          </p:cNvSpPr>
          <p:nvPr/>
        </p:nvSpPr>
        <p:spPr>
          <a:xfrm>
            <a:off x="805544" y="3191055"/>
            <a:ext cx="7963283" cy="318168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altLang="zh-CN" sz="2800" dirty="0">
                <a:ea typeface="+mn-ea"/>
                <a:cs typeface="+mn-cs"/>
              </a:rPr>
              <a:t>The source code of this project is available on GitHub:</a:t>
            </a:r>
          </a:p>
          <a:p>
            <a:pPr>
              <a:spcAft>
                <a:spcPts val="600"/>
              </a:spcAft>
            </a:pPr>
            <a:endParaRPr lang="en-US" altLang="zh-CN" sz="2800" dirty="0">
              <a:ea typeface="+mn-ea"/>
              <a:cs typeface="+mn-cs"/>
            </a:endParaRPr>
          </a:p>
          <a:p>
            <a:pPr>
              <a:spcAft>
                <a:spcPts val="600"/>
              </a:spcAft>
            </a:pPr>
            <a:r>
              <a:rPr lang="en-US" altLang="zh-CN" sz="2800" i="1" dirty="0">
                <a:ea typeface="+mn-ea"/>
                <a:cs typeface="+mn-cs"/>
                <a:hlinkClick r:id="rId5"/>
              </a:rPr>
              <a:t>https://github.com/Lunj12/finger-android/</a:t>
            </a:r>
            <a:endParaRPr lang="en-US" altLang="zh-CN" sz="2800" i="1" dirty="0">
              <a:ea typeface="+mn-ea"/>
              <a:cs typeface="+mn-cs"/>
            </a:endParaRPr>
          </a:p>
          <a:p>
            <a:pPr>
              <a:spcAft>
                <a:spcPts val="600"/>
              </a:spcAft>
            </a:pPr>
            <a:r>
              <a:rPr lang="en-US" altLang="zh-CN" sz="2400" dirty="0">
                <a:ea typeface="+mn-ea"/>
                <a:cs typeface="+mn-cs"/>
              </a:rPr>
              <a:t>  </a:t>
            </a:r>
            <a:endParaRPr lang="en-US" sz="2400" dirty="0">
              <a:ea typeface="+mn-ea"/>
              <a:cs typeface="+mn-cs"/>
            </a:endParaRPr>
          </a:p>
        </p:txBody>
      </p:sp>
      <p:sp>
        <p:nvSpPr>
          <p:cNvPr id="9" name="Title 1">
            <a:extLst>
              <a:ext uri="{FF2B5EF4-FFF2-40B4-BE49-F238E27FC236}">
                <a16:creationId xmlns:a16="http://schemas.microsoft.com/office/drawing/2014/main" id="{94A2007D-7276-4240-A19E-AB01C383E699}"/>
              </a:ext>
            </a:extLst>
          </p:cNvPr>
          <p:cNvSpPr txBox="1">
            <a:spLocks/>
          </p:cNvSpPr>
          <p:nvPr/>
        </p:nvSpPr>
        <p:spPr>
          <a:xfrm>
            <a:off x="197810" y="5759014"/>
            <a:ext cx="2875590" cy="10889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000" dirty="0">
                <a:ea typeface="Tahoma" panose="020B0604030504040204" pitchFamily="34" charset="0"/>
                <a:cs typeface="Helvetica" panose="020B0604020202020204" pitchFamily="34" charset="0"/>
              </a:rPr>
              <a:t>Lun Jiang</a:t>
            </a:r>
          </a:p>
          <a:p>
            <a:r>
              <a:rPr lang="en-US" altLang="zh-CN" sz="2000" dirty="0"/>
              <a:t>Applied Math</a:t>
            </a:r>
          </a:p>
          <a:p>
            <a:r>
              <a:rPr lang="en-US" altLang="zh-CN" sz="2000" dirty="0"/>
              <a:t>University of Washington</a:t>
            </a:r>
          </a:p>
          <a:p>
            <a:endParaRPr lang="en-US" dirty="0"/>
          </a:p>
        </p:txBody>
      </p:sp>
    </p:spTree>
    <p:extLst>
      <p:ext uri="{BB962C8B-B14F-4D97-AF65-F5344CB8AC3E}">
        <p14:creationId xmlns:p14="http://schemas.microsoft.com/office/powerpoint/2010/main" val="390074535"/>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453</TotalTime>
  <Words>485</Words>
  <Application>Microsoft Office PowerPoint</Application>
  <PresentationFormat>Widescreen</PresentationFormat>
  <Paragraphs>108</Paragraphs>
  <Slides>8</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vt:i4>
      </vt:variant>
    </vt:vector>
  </HeadingPairs>
  <TitlesOfParts>
    <vt:vector size="18" baseType="lpstr">
      <vt:lpstr>等线</vt:lpstr>
      <vt:lpstr>等线</vt:lpstr>
      <vt:lpstr>等线 Light</vt:lpstr>
      <vt:lpstr>Arial</vt:lpstr>
      <vt:lpstr>Calibri</vt:lpstr>
      <vt:lpstr>Calibri Light</vt:lpstr>
      <vt:lpstr>Consolas</vt:lpstr>
      <vt:lpstr>Helvetica</vt:lpstr>
      <vt:lpstr>Tahoma</vt:lpstr>
      <vt:lpstr>Office Theme</vt:lpstr>
      <vt:lpstr>Finger Number Recognition by TensorFlow on Android</vt:lpstr>
      <vt:lpstr>Purpose of the App</vt:lpstr>
      <vt:lpstr>Principle of the TensorFlow Classifier </vt:lpstr>
      <vt:lpstr>Android Implementation</vt:lpstr>
      <vt:lpstr>PowerPoint Presentation</vt:lpstr>
      <vt:lpstr>Results of the App</vt:lpstr>
      <vt:lpstr>Feedbacks of Use </vt:lpstr>
      <vt:lpstr>Thanks for Watching!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姜仑</cp:lastModifiedBy>
  <cp:revision>77</cp:revision>
  <dcterms:created xsi:type="dcterms:W3CDTF">2018-01-29T23:54:15Z</dcterms:created>
  <dcterms:modified xsi:type="dcterms:W3CDTF">2018-02-11T02:26:11Z</dcterms:modified>
</cp:coreProperties>
</file>